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4"/>
  </p:notesMasterIdLst>
  <p:sldIdLst>
    <p:sldId id="256" r:id="rId2"/>
    <p:sldId id="332" r:id="rId3"/>
    <p:sldId id="341" r:id="rId4"/>
    <p:sldId id="277" r:id="rId5"/>
    <p:sldId id="270" r:id="rId6"/>
    <p:sldId id="343" r:id="rId7"/>
    <p:sldId id="272" r:id="rId8"/>
    <p:sldId id="333" r:id="rId9"/>
    <p:sldId id="342" r:id="rId10"/>
    <p:sldId id="283" r:id="rId11"/>
    <p:sldId id="279" r:id="rId12"/>
    <p:sldId id="280" r:id="rId13"/>
    <p:sldId id="282" r:id="rId14"/>
    <p:sldId id="284" r:id="rId15"/>
    <p:sldId id="335" r:id="rId16"/>
    <p:sldId id="334" r:id="rId17"/>
    <p:sldId id="285" r:id="rId18"/>
    <p:sldId id="286" r:id="rId19"/>
    <p:sldId id="287" r:id="rId20"/>
    <p:sldId id="271" r:id="rId21"/>
    <p:sldId id="273" r:id="rId22"/>
    <p:sldId id="278" r:id="rId23"/>
    <p:sldId id="288" r:id="rId24"/>
    <p:sldId id="289" r:id="rId25"/>
    <p:sldId id="298" r:id="rId26"/>
    <p:sldId id="344" r:id="rId27"/>
    <p:sldId id="290" r:id="rId28"/>
    <p:sldId id="291" r:id="rId29"/>
    <p:sldId id="292" r:id="rId30"/>
    <p:sldId id="293" r:id="rId31"/>
    <p:sldId id="294" r:id="rId32"/>
    <p:sldId id="295" r:id="rId33"/>
    <p:sldId id="336" r:id="rId34"/>
    <p:sldId id="296" r:id="rId35"/>
    <p:sldId id="275" r:id="rId36"/>
    <p:sldId id="346" r:id="rId37"/>
    <p:sldId id="297" r:id="rId38"/>
    <p:sldId id="345" r:id="rId39"/>
    <p:sldId id="299" r:id="rId40"/>
    <p:sldId id="301" r:id="rId41"/>
    <p:sldId id="302" r:id="rId42"/>
    <p:sldId id="337" r:id="rId43"/>
    <p:sldId id="300" r:id="rId44"/>
    <p:sldId id="304" r:id="rId45"/>
    <p:sldId id="338" r:id="rId46"/>
    <p:sldId id="305" r:id="rId47"/>
    <p:sldId id="339" r:id="rId48"/>
    <p:sldId id="307" r:id="rId49"/>
    <p:sldId id="308" r:id="rId50"/>
    <p:sldId id="309" r:id="rId51"/>
    <p:sldId id="310" r:id="rId52"/>
    <p:sldId id="311" r:id="rId53"/>
    <p:sldId id="347" r:id="rId54"/>
    <p:sldId id="312" r:id="rId55"/>
    <p:sldId id="313" r:id="rId56"/>
    <p:sldId id="348" r:id="rId57"/>
    <p:sldId id="349" r:id="rId58"/>
    <p:sldId id="340" r:id="rId59"/>
    <p:sldId id="317" r:id="rId60"/>
    <p:sldId id="319" r:id="rId61"/>
    <p:sldId id="320" r:id="rId62"/>
    <p:sldId id="325" r:id="rId63"/>
    <p:sldId id="326" r:id="rId64"/>
    <p:sldId id="327" r:id="rId65"/>
    <p:sldId id="329" r:id="rId66"/>
    <p:sldId id="324" r:id="rId67"/>
    <p:sldId id="330" r:id="rId68"/>
    <p:sldId id="321" r:id="rId69"/>
    <p:sldId id="331" r:id="rId70"/>
    <p:sldId id="316" r:id="rId71"/>
    <p:sldId id="315" r:id="rId72"/>
    <p:sldId id="314" r:id="rId73"/>
  </p:sldIdLst>
  <p:sldSz cx="9144000" cy="6858000" type="screen4x3"/>
  <p:notesSz cx="6858000" cy="9144000"/>
  <p:custDataLst>
    <p:tags r:id="rId75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0" autoAdjust="0"/>
    <p:restoredTop sz="94660"/>
  </p:normalViewPr>
  <p:slideViewPr>
    <p:cSldViewPr showGuides="1">
      <p:cViewPr>
        <p:scale>
          <a:sx n="50" d="100"/>
          <a:sy n="50" d="100"/>
        </p:scale>
        <p:origin x="1190" y="6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AFEA1AE-FC82-49F4-AB93-380F8A3E1C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5FFF6845-4C94-4E4F-8F00-BE85EFDEE3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651F861-6DB4-4726-A356-8043C9CEE06E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8306C02F-3DFF-4A1F-8154-7FFB0DA72DD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1BA358FA-C647-44A7-9105-B9FE6A8F05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2FD2326A-A114-4B4D-9685-1DA8D7013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5DABC1E-B818-41E5-B061-9855E31C873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1D0782F-9968-4681-AFE6-D6A8A68358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DC38919C-07C4-45B0-922A-47DB24C009B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82FEC01-2C3E-491E-8433-588696465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6235E0C6-07A1-45DB-8C59-5ED73B9BC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3343FD-2FFE-4ABD-9DC9-6FBC55A8007B}" type="slidenum">
              <a:rPr lang="ru-RU" altLang="ru-RU">
                <a:latin typeface="Arial" panose="020B0604020202020204" pitchFamily="34" charset="0"/>
              </a:rPr>
              <a:pPr eaLnBrk="1" hangingPunct="1"/>
              <a:t>17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F93F0E00-A982-44EC-9706-0F7646CA3DF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38F5EA0-A398-43DD-BD91-7DC81F6A1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703F4ECC-57DA-4812-B634-95CE41961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B0DE76-5008-4EA6-B481-072F527DF960}" type="slidenum">
              <a:rPr lang="ru-RU" altLang="ru-RU">
                <a:latin typeface="Arial" panose="020B0604020202020204" pitchFamily="34" charset="0"/>
              </a:rPr>
              <a:pPr eaLnBrk="1" hangingPunct="1"/>
              <a:t>18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6E4B72D-6053-4F64-ACB3-6DFDB428BB5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37BA17B-EB5D-43DD-B699-8E7A5E510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45537E3-6996-4F49-B540-4084A4028C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966EE3-E54E-4348-AF6A-B100514D65C2}" type="slidenum">
              <a:rPr lang="ru-RU" altLang="ru-RU">
                <a:latin typeface="Arial" panose="020B0604020202020204" pitchFamily="34" charset="0"/>
              </a:rPr>
              <a:pPr eaLnBrk="1" hangingPunct="1"/>
              <a:t>19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3E13B201-93B7-494E-B827-0900B11939C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9B4672C-7DEF-4533-827F-F75F7F31D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A0E4F81-6ACA-47B8-8177-20B3C7C83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A42563-2908-4761-8BA8-725053CBEE7B}" type="slidenum">
              <a:rPr lang="ru-RU" altLang="ru-RU">
                <a:latin typeface="Arial" panose="020B0604020202020204" pitchFamily="34" charset="0"/>
              </a:rPr>
              <a:pPr eaLnBrk="1" hangingPunct="1"/>
              <a:t>20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41C5589-D939-486A-861A-056653A45EF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32AAB6A-E865-44AC-A318-C9821F079E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B699A05-937A-4A72-8AC1-86A9C2A29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0E32B3-C37C-4449-B911-5E61BD7F17D0}" type="slidenum">
              <a:rPr lang="ru-RU" altLang="ru-RU">
                <a:latin typeface="Arial" panose="020B0604020202020204" pitchFamily="34" charset="0"/>
              </a:rPr>
              <a:pPr eaLnBrk="1" hangingPunct="1"/>
              <a:t>21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619D620-B189-45AC-BE7C-8987B1CFD8E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3D2F260-257B-4D15-86F0-AAA97C0F2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325C21B-99B6-4FD3-84CD-8D867A8438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30AE16-7E50-42A2-AD0D-E4BE26ADD81A}" type="slidenum">
              <a:rPr lang="ru-RU" altLang="ru-RU">
                <a:latin typeface="Arial" panose="020B0604020202020204" pitchFamily="34" charset="0"/>
              </a:rPr>
              <a:pPr eaLnBrk="1" hangingPunct="1"/>
              <a:t>22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C6FAF658-5961-4D53-BF66-3E99BA6CA3F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F9F1F5A0-3EF3-45DA-8EC9-B8C8B6073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68EA5D5-4D4F-43CE-8C9B-19459B0E9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2F4A2C-9980-4FA3-83C6-AAEC79F693FE}" type="slidenum">
              <a:rPr lang="ru-RU" altLang="ru-RU">
                <a:latin typeface="Arial" panose="020B0604020202020204" pitchFamily="34" charset="0"/>
              </a:rPr>
              <a:pPr eaLnBrk="1" hangingPunct="1"/>
              <a:t>23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F72DCFF-C332-47F4-85F3-98AEC99B7FA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B6CB684-1CD9-45EB-9CC8-2CD928A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79C6F0F-84EC-44BE-AA42-A6A38AB259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2CEDFA-1AC2-4CD2-A01D-D4AF17286A63}" type="slidenum">
              <a:rPr lang="ru-RU" altLang="ru-RU">
                <a:latin typeface="Arial" panose="020B0604020202020204" pitchFamily="34" charset="0"/>
              </a:rPr>
              <a:pPr eaLnBrk="1" hangingPunct="1"/>
              <a:t>24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51B10851-CAA5-4C04-A3D4-506BB03A53E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A975FAE0-18D5-46CB-B96C-664CE5682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5D6FB034-6899-4F0F-8E68-F3C27EB1F1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0C0288-8611-4A67-AD62-C0C8EF5A71B2}" type="slidenum">
              <a:rPr lang="ru-RU" altLang="ru-RU">
                <a:latin typeface="Arial" panose="020B0604020202020204" pitchFamily="34" charset="0"/>
              </a:rPr>
              <a:pPr eaLnBrk="1" hangingPunct="1"/>
              <a:t>25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BAA9DDE7-650A-414A-870E-835C0B2CDFF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C8EB37FD-87CE-4E74-8698-224BDA462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1EB2954A-9D88-4EF0-B419-88DFAB1B5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12FF24-48C1-4823-B020-0EDBA8BB792D}" type="slidenum">
              <a:rPr lang="ru-RU" altLang="ru-RU">
                <a:latin typeface="Arial" panose="020B0604020202020204" pitchFamily="34" charset="0"/>
              </a:rPr>
              <a:pPr eaLnBrk="1" hangingPunct="1"/>
              <a:t>27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68C3253-F2D5-4849-9C60-775922AFD00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9373D79-C789-4D7D-8FFB-07006C8ED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FB27A2F-7538-48E7-A376-9D7114033E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DF59B9-B8AD-49EB-8112-614C19E768BD}" type="slidenum">
              <a:rPr lang="ru-RU" altLang="ru-RU">
                <a:latin typeface="Arial" panose="020B0604020202020204" pitchFamily="34" charset="0"/>
              </a:rPr>
              <a:pPr eaLnBrk="1" hangingPunct="1"/>
              <a:t>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A93FC2E-5419-4CED-B995-56722ECE931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6DCE23D-2CD4-4F98-B13E-F3E2B4876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0B6B723-86AA-4729-ADFB-5202DCCB78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E40891-8B72-4F63-8E8C-2AE05B5BD83B}" type="slidenum">
              <a:rPr lang="ru-RU" altLang="ru-RU">
                <a:latin typeface="Arial" panose="020B0604020202020204" pitchFamily="34" charset="0"/>
              </a:rPr>
              <a:pPr eaLnBrk="1" hangingPunct="1"/>
              <a:t>28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9EB4C6B8-DD09-427B-9C8E-1E188277EA9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E8C1B8-1982-49B5-9390-782601877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64CFB30-CF79-46AE-BEEA-770DB3A219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852126-E0B3-4393-81EC-DA0C9D04DA6E}" type="slidenum">
              <a:rPr lang="ru-RU" altLang="ru-RU">
                <a:latin typeface="Arial" panose="020B0604020202020204" pitchFamily="34" charset="0"/>
              </a:rPr>
              <a:pPr eaLnBrk="1" hangingPunct="1"/>
              <a:t>29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3C52395-C9DB-4477-9D74-B2082685A8B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C8ACEB3-CE00-4945-8FED-69789325D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9899B37-71B5-4717-AFDC-5EE5F57F01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0E7B8E-362D-4B03-97F6-1F1794ED8DAB}" type="slidenum">
              <a:rPr lang="ru-RU" altLang="ru-RU">
                <a:latin typeface="Arial" panose="020B0604020202020204" pitchFamily="34" charset="0"/>
              </a:rPr>
              <a:pPr eaLnBrk="1" hangingPunct="1"/>
              <a:t>30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5FD3B61F-59D9-4756-A432-429FC89DAB4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25BA598-6BB6-4934-BBD8-C8418E984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A259145-7DD4-49C8-88DD-4C0455BE00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BB45E1-D6CD-4930-B24C-B77F5DE2D99D}" type="slidenum">
              <a:rPr lang="ru-RU" altLang="ru-RU">
                <a:latin typeface="Arial" panose="020B0604020202020204" pitchFamily="34" charset="0"/>
              </a:rPr>
              <a:pPr eaLnBrk="1" hangingPunct="1"/>
              <a:t>31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365A7287-E70B-435B-AA85-FF001485EB1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48158A7-8C93-498F-9D99-5A73EC45A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41B2BF18-C809-42A8-99CB-7EE124C60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85E72B-E7D2-4F78-8C33-25A68D6EE40E}" type="slidenum">
              <a:rPr lang="ru-RU" altLang="ru-RU">
                <a:latin typeface="Arial" panose="020B0604020202020204" pitchFamily="34" charset="0"/>
              </a:rPr>
              <a:pPr eaLnBrk="1" hangingPunct="1"/>
              <a:t>32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804BE7EC-E4F5-489E-B8FE-EE73E967467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BC347D25-FC39-4352-90D0-9DD7D1046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364E24B-8C22-4B82-A9F4-8CDD2C43DC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4EF3A0-AE95-4194-A8F7-2E469926A25E}" type="slidenum">
              <a:rPr lang="ru-RU" altLang="ru-RU">
                <a:latin typeface="Arial" panose="020B0604020202020204" pitchFamily="34" charset="0"/>
              </a:rPr>
              <a:pPr eaLnBrk="1" hangingPunct="1"/>
              <a:t>34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426C0422-392D-4A3B-A7F3-F5F0F58D2B8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DA4A096D-3913-4121-BC97-3A165C7B7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6D5A23C-6FE5-4BED-84E7-4B6B3F435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4288F9-C23D-4106-90D0-5D1DE2428C34}" type="slidenum">
              <a:rPr lang="ru-RU" altLang="ru-RU">
                <a:latin typeface="Arial" panose="020B0604020202020204" pitchFamily="34" charset="0"/>
              </a:rPr>
              <a:pPr eaLnBrk="1" hangingPunct="1"/>
              <a:t>35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C29D8BFF-C720-42F0-8C6F-B16B13C7294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B768001-6480-4293-A562-9DBC5F2B8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ADFBE0B-4A0A-45FD-8496-674678B83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A839AC-8E54-432E-BA4D-BA1026718053}" type="slidenum">
              <a:rPr lang="ru-RU" altLang="ru-RU">
                <a:latin typeface="Arial" panose="020B0604020202020204" pitchFamily="34" charset="0"/>
              </a:rPr>
              <a:pPr eaLnBrk="1" hangingPunct="1"/>
              <a:t>37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AA48F63-A6AB-40F5-8581-AC3DBCFCB9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3A7CB58-D178-42F4-8785-58C001A5A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375DF3D-B563-4357-99C9-3A613674EC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088D-607F-43F8-A687-874ABB1B76B7}" type="slidenum">
              <a:rPr lang="ru-RU" altLang="ru-RU">
                <a:latin typeface="Arial" panose="020B0604020202020204" pitchFamily="34" charset="0"/>
              </a:rPr>
              <a:pPr eaLnBrk="1" hangingPunct="1"/>
              <a:t>39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561E79C-06D5-41B7-9582-A3B4E786BBD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65F5044-AA47-4EA3-8CE5-41AA3E8AD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C07935A9-FBAE-4A49-AD1C-67F416EC80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6C3FC6-1578-4D9F-84CE-D36B9A179D4E}" type="slidenum">
              <a:rPr lang="ru-RU" altLang="ru-RU">
                <a:latin typeface="Arial" panose="020B0604020202020204" pitchFamily="34" charset="0"/>
              </a:rPr>
              <a:pPr eaLnBrk="1" hangingPunct="1"/>
              <a:t>40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011E87D7-CF85-4FD0-8F28-ED28049B30B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6413E51-6CC9-4BF3-81EC-5C5085B26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74DD13BF-6FA0-45C8-9DDB-345DB71045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8BD00A-622E-4A48-9775-3B72659FC439}" type="slidenum">
              <a:rPr lang="ru-RU" altLang="ru-RU">
                <a:latin typeface="Arial" panose="020B0604020202020204" pitchFamily="34" charset="0"/>
              </a:rPr>
              <a:pPr eaLnBrk="1" hangingPunct="1"/>
              <a:t>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AF26F47B-ED36-47F9-8180-7DF0BDBEFDC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5C49667-D470-417C-94F1-44D5C3859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D12BDB80-96EA-4766-A3DB-B50A20CE6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49C697-62BC-4DAA-BAC2-10E185346BCA}" type="slidenum">
              <a:rPr lang="ru-RU" altLang="ru-RU">
                <a:latin typeface="Arial" panose="020B0604020202020204" pitchFamily="34" charset="0"/>
              </a:rPr>
              <a:pPr eaLnBrk="1" hangingPunct="1"/>
              <a:t>41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50864545-E04F-4C7C-B117-51F5B257B44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6436281E-4902-4DA9-A8EB-68190D65D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3A86278-AAB6-41AA-9698-7E1146CC74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DA44087-8AB5-4300-AEE6-A9B2F23FD9EA}" type="slidenum">
              <a:rPr lang="ru-RU" altLang="ru-RU">
                <a:latin typeface="Arial" panose="020B0604020202020204" pitchFamily="34" charset="0"/>
              </a:rPr>
              <a:pPr eaLnBrk="1" hangingPunct="1"/>
              <a:t>43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F704F08-54C4-4E0E-986C-6FB362F0982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48FEEF89-73F2-40C7-BD42-334AD21248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679EC13D-E410-4C8E-8C6A-25CB7A78F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19E8EC-E59C-4115-9837-3F4AA47F5100}" type="slidenum">
              <a:rPr lang="ru-RU" altLang="ru-RU">
                <a:latin typeface="Arial" panose="020B0604020202020204" pitchFamily="34" charset="0"/>
              </a:rPr>
              <a:pPr eaLnBrk="1" hangingPunct="1"/>
              <a:t>44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64FB1EB8-4D44-436B-A836-5EE2AC1EA40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181A69AD-1B69-41BC-A0FD-89E0A881C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E21F69D-229B-4D5A-98C0-F43FEA6CF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0468-7248-480A-BD68-474B38974393}" type="slidenum">
              <a:rPr lang="ru-RU" altLang="ru-RU">
                <a:latin typeface="Arial" panose="020B0604020202020204" pitchFamily="34" charset="0"/>
              </a:rPr>
              <a:pPr eaLnBrk="1" hangingPunct="1"/>
              <a:t>46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4C4F0A79-56B6-4957-B216-C66D86820E7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01BDB395-67D2-458F-A312-9C0C1D7E1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0E2B723F-3643-42EF-8C56-EB3C002283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41914-2A2F-4445-B652-3F28F8B072F4}" type="slidenum">
              <a:rPr lang="ru-RU" altLang="ru-RU">
                <a:latin typeface="Arial" panose="020B0604020202020204" pitchFamily="34" charset="0"/>
              </a:rPr>
              <a:pPr eaLnBrk="1" hangingPunct="1"/>
              <a:t>48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F18D0266-7CA2-4DD8-AC2E-B5BEAF1DF0F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FF0ECA1E-7D9C-4B8A-B3F8-425D6F251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DF9229D-6BB2-4776-82BD-251E0E5597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3310CA-0385-46F2-8D9D-185E1A3031CA}" type="slidenum">
              <a:rPr lang="ru-RU" altLang="ru-RU">
                <a:latin typeface="Arial" panose="020B0604020202020204" pitchFamily="34" charset="0"/>
              </a:rPr>
              <a:pPr eaLnBrk="1" hangingPunct="1"/>
              <a:t>49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281DFD6-9B9C-4A73-8788-81B65F87B4F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ECCAA1A-75CF-496D-ADF8-F1ACA69AB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966C740-D589-479F-BF3D-53A2C21D9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07F1E4-FE4E-40C9-8D5C-7A0C6D220239}" type="slidenum">
              <a:rPr lang="ru-RU" altLang="ru-RU">
                <a:latin typeface="Arial" panose="020B0604020202020204" pitchFamily="34" charset="0"/>
              </a:rPr>
              <a:pPr eaLnBrk="1" hangingPunct="1"/>
              <a:t>50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914269C-02F9-439A-A246-2A57E76ED4D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9A430364-D342-4094-8111-B3621DD68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D781AD97-900D-4D1C-9786-2163F5074B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DB6EDF2-DAA7-4382-A0C7-D000472FA63E}" type="slidenum">
              <a:rPr lang="ru-RU" altLang="ru-RU">
                <a:latin typeface="Arial" panose="020B0604020202020204" pitchFamily="34" charset="0"/>
              </a:rPr>
              <a:pPr eaLnBrk="1" hangingPunct="1"/>
              <a:t>51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AABB943C-56F9-4558-B835-ACD72C61BB0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A14BDCAB-8BFB-45D1-B057-0456F6903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5DC87B1B-CDC1-482B-A91C-B2209AFAA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4B8E79-CE25-486C-9781-B8D55FE85A19}" type="slidenum">
              <a:rPr lang="ru-RU" altLang="ru-RU">
                <a:latin typeface="Arial" panose="020B0604020202020204" pitchFamily="34" charset="0"/>
              </a:rPr>
              <a:pPr eaLnBrk="1" hangingPunct="1"/>
              <a:t>52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35123335-F3AC-4450-82D4-74CEE00570B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C35A537-A2DC-40A9-A6EC-C52C69743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3170594-08F9-4F92-8A0F-FD53E976F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950749-2479-4381-A107-BF7B93D10E0A}" type="slidenum">
              <a:rPr lang="ru-RU" altLang="ru-RU">
                <a:latin typeface="Arial" panose="020B0604020202020204" pitchFamily="34" charset="0"/>
              </a:rPr>
              <a:pPr eaLnBrk="1" hangingPunct="1"/>
              <a:t>54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AE66B81B-7193-479E-83A4-E6C89140189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7F7A1D1-206F-41F0-BD2C-3CF628E16C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169841B-7592-4EB8-A8DD-CC6F0E249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D90D95-441A-444C-8E99-707DB958EAE9}" type="slidenum">
              <a:rPr lang="ru-RU" altLang="ru-RU">
                <a:latin typeface="Arial" panose="020B0604020202020204" pitchFamily="34" charset="0"/>
              </a:rPr>
              <a:pPr eaLnBrk="1" hangingPunct="1"/>
              <a:t>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AF902BA-EDFC-462F-BF6A-4C38365A1CD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0A681D1-ABDB-4689-B880-47AF4CCD3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3D9D98B-84A4-43C9-AC34-37E0FF9C87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E12694-42BC-48C4-9618-B5FCA9BFB27D}" type="slidenum">
              <a:rPr lang="ru-RU" altLang="ru-RU">
                <a:latin typeface="Arial" panose="020B0604020202020204" pitchFamily="34" charset="0"/>
              </a:rPr>
              <a:pPr eaLnBrk="1" hangingPunct="1"/>
              <a:t>55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FC226230-2DE7-489E-84DB-54EB7CC72E8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0C6CB099-CD97-4EC7-A8F3-D28B5232F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55039E0C-5FEF-41D3-842F-43C1F5D08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FED23A-5DE6-419C-921B-18C5761E07A6}" type="slidenum">
              <a:rPr lang="ru-RU" altLang="ru-RU">
                <a:latin typeface="Arial" panose="020B0604020202020204" pitchFamily="34" charset="0"/>
              </a:rPr>
              <a:pPr eaLnBrk="1" hangingPunct="1"/>
              <a:t>59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0A4A86FD-2AD2-4163-ABD1-96F8F0C2DBC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B183494-03EC-428E-A5CC-37F64B36A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A454AC1F-6456-4159-80D9-7545B58FF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2676CE-897A-4E23-806A-8B38B053FFC6}" type="slidenum">
              <a:rPr lang="ru-RU" altLang="ru-RU">
                <a:latin typeface="Arial" panose="020B0604020202020204" pitchFamily="34" charset="0"/>
              </a:rPr>
              <a:pPr eaLnBrk="1" hangingPunct="1"/>
              <a:t>60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E87F696-BBF8-4BB5-AAFB-BC93F32EE9F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8B50841-82A3-4AD3-A981-A500CC49E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138C2302-2F63-4536-9EEB-B39997A80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511BCD-62AF-4E7C-BEAC-927177DF8801}" type="slidenum">
              <a:rPr lang="ru-RU" altLang="ru-RU">
                <a:latin typeface="Arial" panose="020B0604020202020204" pitchFamily="34" charset="0"/>
              </a:rPr>
              <a:pPr eaLnBrk="1" hangingPunct="1"/>
              <a:t>61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EFD0B6F-5BD8-4567-998A-AAAC5D6231C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0BCEAA9-5467-437C-81E2-1CADC83A1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3C718327-E500-4B63-B516-CD851169F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041E23-729E-4E14-9F6E-CC861BAC30BC}" type="slidenum">
              <a:rPr lang="ru-RU" altLang="ru-RU">
                <a:latin typeface="Arial" panose="020B0604020202020204" pitchFamily="34" charset="0"/>
              </a:rPr>
              <a:pPr eaLnBrk="1" hangingPunct="1"/>
              <a:t>62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49DBFFF4-95A5-4E24-A27A-7B4029A638F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BE4D52AB-EEBD-4FA0-87CB-CE7241F1F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40F78FF4-2B9C-43F8-8E52-11429D4DA9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A4AFBE-7C3E-4728-9B59-936AAD562A04}" type="slidenum">
              <a:rPr lang="ru-RU" altLang="ru-RU">
                <a:latin typeface="Arial" panose="020B0604020202020204" pitchFamily="34" charset="0"/>
              </a:rPr>
              <a:pPr eaLnBrk="1" hangingPunct="1"/>
              <a:t>63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4AF8F2AB-4EFE-4D8F-8785-E13E8B742A9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4F76789B-98EE-4668-90E2-2DBEBF23B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7BB6F368-90A8-41A0-A399-70EBFFC6F8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EF7DC8-3709-42A0-8ECB-6B17357D4B8E}" type="slidenum">
              <a:rPr lang="ru-RU" altLang="ru-RU">
                <a:latin typeface="Arial" panose="020B0604020202020204" pitchFamily="34" charset="0"/>
              </a:rPr>
              <a:pPr eaLnBrk="1" hangingPunct="1"/>
              <a:t>64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ADD64D4A-9494-4BC1-BFFA-E2489FDCBE8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B5751075-1BA5-4B23-94F7-F5D67BBF1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3D652F7-B316-43E4-9855-C8A899DE7C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215765-EC05-478D-9A17-8F3E6BB369F1}" type="slidenum">
              <a:rPr lang="ru-RU" altLang="ru-RU">
                <a:latin typeface="Arial" panose="020B0604020202020204" pitchFamily="34" charset="0"/>
              </a:rPr>
              <a:pPr eaLnBrk="1" hangingPunct="1"/>
              <a:t>65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042E9EF-0EF4-49E1-8E21-1B48466EE5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C2DC9BCF-9F2D-4367-879D-6836D4555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E08B0E8-CD72-4BB7-8E7F-26240C9A7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29A868-E430-4440-90BE-66625D057CCF}" type="slidenum">
              <a:rPr lang="ru-RU" altLang="ru-RU">
                <a:latin typeface="Arial" panose="020B0604020202020204" pitchFamily="34" charset="0"/>
              </a:rPr>
              <a:pPr eaLnBrk="1" hangingPunct="1"/>
              <a:t>66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7F4875E5-91ED-4C87-BEFA-E5378490AAD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AE5A6E3-B23D-4ACD-BA2D-DA469CD64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86F4FB81-A8AE-4BB7-9FE8-76DADAA5E2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57FFB4-2EB1-42B5-B28A-A13183FE177A}" type="slidenum">
              <a:rPr lang="ru-RU" altLang="ru-RU">
                <a:latin typeface="Arial" panose="020B0604020202020204" pitchFamily="34" charset="0"/>
              </a:rPr>
              <a:pPr eaLnBrk="1" hangingPunct="1"/>
              <a:t>67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9DB8B790-0506-430D-8435-10E7F7A91D1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887440E9-E4CD-4E17-822D-893694359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B8EA9C9D-51B8-43FE-92ED-53E40F2DFA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E68BF2-F2A2-4360-8CF4-B0F237BA33EC}" type="slidenum">
              <a:rPr lang="ru-RU" altLang="ru-RU">
                <a:latin typeface="Arial" panose="020B0604020202020204" pitchFamily="34" charset="0"/>
              </a:rPr>
              <a:pPr eaLnBrk="1" hangingPunct="1"/>
              <a:t>10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34151910-EFE8-4469-890B-CD6CC13527F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1F61C31-5CD2-4AE1-B88B-09FB77C42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71553980-52F5-46A8-A13A-A3FEB54E4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D1FC08-8D1D-4939-A66A-E9F64A33B2BE}" type="slidenum">
              <a:rPr lang="ru-RU" altLang="ru-RU">
                <a:latin typeface="Arial" panose="020B0604020202020204" pitchFamily="34" charset="0"/>
              </a:rPr>
              <a:pPr eaLnBrk="1" hangingPunct="1"/>
              <a:t>68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B0A2EFCE-54EB-4F3B-9D5E-EBDEE8D8D04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DD28755-C8F0-4AB8-B1CC-E42C46702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4E9AAF6-7910-4B19-A5A8-25D9D36DDB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3F37789-16DD-43CA-8517-9A47F1081E9A}" type="slidenum">
              <a:rPr lang="ru-RU" altLang="ru-RU">
                <a:latin typeface="Arial" panose="020B0604020202020204" pitchFamily="34" charset="0"/>
              </a:rPr>
              <a:pPr eaLnBrk="1" hangingPunct="1"/>
              <a:t>69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ACA07922-D0DE-4C0E-816B-63928D27837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75E33533-AD63-4FA7-A241-5C8C90B0E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5F6360F8-9811-4633-AE5B-35563173A6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833B9D-ED18-409C-846E-7622BDB9BC0E}" type="slidenum">
              <a:rPr lang="ru-RU" altLang="ru-RU">
                <a:latin typeface="Arial" panose="020B0604020202020204" pitchFamily="34" charset="0"/>
              </a:rPr>
              <a:pPr eaLnBrk="1" hangingPunct="1"/>
              <a:t>70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D5DA77EC-5848-4F59-8AF8-1CC9C8D4D4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45700A0D-07E5-4D66-9A37-074703DED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DB441518-2D13-492C-8E21-E691FA587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68D2B5-899B-4F02-8AA4-D70BB9D825EE}" type="slidenum">
              <a:rPr lang="ru-RU" altLang="ru-RU">
                <a:latin typeface="Arial" panose="020B0604020202020204" pitchFamily="34" charset="0"/>
              </a:rPr>
              <a:pPr eaLnBrk="1" hangingPunct="1"/>
              <a:t>71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30F29971-DB32-4907-9A8D-6DCE63F0955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73A8FFC3-876A-4E68-AF51-19C1F8C11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6750EE72-8E66-4BF8-B8C6-A22DC7BAE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04FC13-76EB-49BB-ADEE-04BB9BA3B06C}" type="slidenum">
              <a:rPr lang="ru-RU" altLang="ru-RU">
                <a:latin typeface="Arial" panose="020B0604020202020204" pitchFamily="34" charset="0"/>
              </a:rPr>
              <a:pPr eaLnBrk="1" hangingPunct="1"/>
              <a:t>72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0CFEBFB9-75AC-4F7B-B877-ED1B0CE44EC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2B0D63EE-8A82-41B8-98FB-D27D28817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96B93E68-AC4A-4C26-8413-1C330FEA8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C5A3CE-99F8-4330-974A-D5CF1D048286}" type="slidenum">
              <a:rPr lang="ru-RU" altLang="ru-RU">
                <a:latin typeface="Arial" panose="020B0604020202020204" pitchFamily="34" charset="0"/>
              </a:rPr>
              <a:pPr eaLnBrk="1" hangingPunct="1"/>
              <a:t>11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D08FCDF0-AD0A-4945-B2C4-36413C243E8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8E3616E0-F5EC-4F35-BB61-570B4359E2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2BA88AA0-E026-4C4A-BD73-6EDF116D3A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D6F0-281C-4721-A135-BF264F46F304}" type="slidenum">
              <a:rPr lang="ru-RU" altLang="ru-RU">
                <a:latin typeface="Arial" panose="020B0604020202020204" pitchFamily="34" charset="0"/>
              </a:rPr>
              <a:pPr eaLnBrk="1" hangingPunct="1"/>
              <a:t>12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48B2F21-61FD-4F23-8CF7-75DD497C85E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D80CE6E-297D-4248-A057-788EC9ABF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CA40F28-EADC-4F8F-8EAF-C11E261E04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F86F9-1AD7-4C8F-B0A6-E5C5EB439DBF}" type="slidenum">
              <a:rPr lang="ru-RU" altLang="ru-RU">
                <a:latin typeface="Arial" panose="020B0604020202020204" pitchFamily="34" charset="0"/>
              </a:rPr>
              <a:pPr eaLnBrk="1" hangingPunct="1"/>
              <a:t>13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CF0E2505-C2F9-4A79-90FB-BDCCD1FE9C2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C06A3B44-7F13-4E4E-873E-695F74D9F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37BE8F2-8AB8-458E-B3FC-CCF708288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3FDBDE-77D9-4170-BA1F-4C3DBDA3DE9F}" type="slidenum">
              <a:rPr lang="ru-RU" altLang="ru-RU">
                <a:latin typeface="Arial" panose="020B0604020202020204" pitchFamily="34" charset="0"/>
              </a:rPr>
              <a:pPr eaLnBrk="1" hangingPunct="1"/>
              <a:t>14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578A1A1A-8C73-43E4-B7B4-A543955128A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579E101-70CB-4FE2-955C-F1D62D2DD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29">
            <a:extLst>
              <a:ext uri="{FF2B5EF4-FFF2-40B4-BE49-F238E27FC236}">
                <a16:creationId xmlns:a16="http://schemas.microsoft.com/office/drawing/2014/main" id="{D459CCFF-B0AD-4988-BEC3-009D48ED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>
            <a:extLst>
              <a:ext uri="{FF2B5EF4-FFF2-40B4-BE49-F238E27FC236}">
                <a16:creationId xmlns:a16="http://schemas.microsoft.com/office/drawing/2014/main" id="{F5C9D363-9003-43D9-82E9-157CA9F4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>
            <a:extLst>
              <a:ext uri="{FF2B5EF4-FFF2-40B4-BE49-F238E27FC236}">
                <a16:creationId xmlns:a16="http://schemas.microsoft.com/office/drawing/2014/main" id="{4D5A7981-7624-4D0B-AC2B-D4087D52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AC1E0F2B-1F80-4261-A198-F8BCE6FAF0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77502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DCB87965-023A-437F-B061-C4A7A85A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CEAC4F0E-262A-41E9-B7E9-FC628ADC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25DD4A6B-CA12-4778-9397-71E88CCA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B04921-9895-4096-B3E6-BF7A88AA92A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8336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C8B9C5F2-C7F4-4D16-A76B-B70109E2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F9492F26-5766-4DD5-84BB-85170EF3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5F6DC6D5-C4BD-4D16-B3BF-6DCFBBCA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EAC9FF-7D8C-49F9-B5AE-899AC7EC6C0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205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EBE5EC32-DFD3-4F54-9C00-837E862D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04072CD1-3F90-4D5E-BA81-9E4F8192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D03033BA-34E5-4FA1-BD93-EE26982B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1CD6E-A193-4B4F-B2D4-C760530AED4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1941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7AF813-AF1C-450E-AB43-619FA170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5AF060-C786-4F18-96FE-5C5F8E9A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622158-F54F-4B43-8842-6C5BEFDD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539674CC-C140-443D-BC73-9B4486E942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82413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795AEF74-550D-4AF7-8BAF-6EB623BF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531C4633-BC9B-41EB-AAAA-274BC37D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06BDB660-F732-4ECE-B4EE-B06AAF9D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086442-1F39-452D-905F-9E8A0E8C695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2380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9">
            <a:extLst>
              <a:ext uri="{FF2B5EF4-FFF2-40B4-BE49-F238E27FC236}">
                <a16:creationId xmlns:a16="http://schemas.microsoft.com/office/drawing/2014/main" id="{CC534B3E-DF84-4BEF-9611-EF3C1B156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>
            <a:extLst>
              <a:ext uri="{FF2B5EF4-FFF2-40B4-BE49-F238E27FC236}">
                <a16:creationId xmlns:a16="http://schemas.microsoft.com/office/drawing/2014/main" id="{31AD7F62-899E-4315-901F-42888916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>
            <a:extLst>
              <a:ext uri="{FF2B5EF4-FFF2-40B4-BE49-F238E27FC236}">
                <a16:creationId xmlns:a16="http://schemas.microsoft.com/office/drawing/2014/main" id="{D6F985F3-74B8-4808-A8A1-FD3C5C6B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F0D3DB-AAC4-4659-A512-EE95D22103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995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9">
            <a:extLst>
              <a:ext uri="{FF2B5EF4-FFF2-40B4-BE49-F238E27FC236}">
                <a16:creationId xmlns:a16="http://schemas.microsoft.com/office/drawing/2014/main" id="{05189C5B-0987-4D7B-B519-155C69B4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>
            <a:extLst>
              <a:ext uri="{FF2B5EF4-FFF2-40B4-BE49-F238E27FC236}">
                <a16:creationId xmlns:a16="http://schemas.microsoft.com/office/drawing/2014/main" id="{4E87C845-5290-4691-AF0A-A0814BAF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>
            <a:extLst>
              <a:ext uri="{FF2B5EF4-FFF2-40B4-BE49-F238E27FC236}">
                <a16:creationId xmlns:a16="http://schemas.microsoft.com/office/drawing/2014/main" id="{B774540E-10B3-4455-9365-45A1693E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148F56-3212-4F71-A2BF-BF79ECEAADC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1291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>
            <a:extLst>
              <a:ext uri="{FF2B5EF4-FFF2-40B4-BE49-F238E27FC236}">
                <a16:creationId xmlns:a16="http://schemas.microsoft.com/office/drawing/2014/main" id="{52762035-855C-4186-A24A-7C7A7258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>
            <a:extLst>
              <a:ext uri="{FF2B5EF4-FFF2-40B4-BE49-F238E27FC236}">
                <a16:creationId xmlns:a16="http://schemas.microsoft.com/office/drawing/2014/main" id="{4F3EAB3F-CD14-426E-86E8-29B8363A1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AD2E630B-BDD3-4598-A534-35E3D586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B0F406-DE6E-40FC-817E-F40E0BF5B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8767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A8B36235-E6AD-4179-8B68-F98262A3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A8CCF31A-8D69-4C5B-8089-6D5A690B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8AE61DDA-D111-48C3-BBBD-D590908B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00468-C743-43DC-AD3C-EF194606CEE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1933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13">
            <a:extLst>
              <a:ext uri="{FF2B5EF4-FFF2-40B4-BE49-F238E27FC236}">
                <a16:creationId xmlns:a16="http://schemas.microsoft.com/office/drawing/2014/main" id="{3FB8009E-BCD7-4696-88EA-A4E55458B73B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21FA511E-AAF5-4A74-8E9C-C12F7CD572AA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олилиния 15">
            <a:extLst>
              <a:ext uri="{FF2B5EF4-FFF2-40B4-BE49-F238E27FC236}">
                <a16:creationId xmlns:a16="http://schemas.microsoft.com/office/drawing/2014/main" id="{F65D2612-76E1-41A6-B1C4-E11ED5191B5F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16">
            <a:extLst>
              <a:ext uri="{FF2B5EF4-FFF2-40B4-BE49-F238E27FC236}">
                <a16:creationId xmlns:a16="http://schemas.microsoft.com/office/drawing/2014/main" id="{9A03FB9F-07B1-4FB5-A82B-AEB201AFFB54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Дата 4">
            <a:extLst>
              <a:ext uri="{FF2B5EF4-FFF2-40B4-BE49-F238E27FC236}">
                <a16:creationId xmlns:a16="http://schemas.microsoft.com/office/drawing/2014/main" id="{EB7B835A-4A88-4092-B09A-8D717D7E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62AE571A-F9C7-4134-8231-6E6BDE4B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>
            <a:extLst>
              <a:ext uri="{FF2B5EF4-FFF2-40B4-BE49-F238E27FC236}">
                <a16:creationId xmlns:a16="http://schemas.microsoft.com/office/drawing/2014/main" id="{5669488B-F486-48A4-82E7-A568ADB6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86C16A04-4566-461B-81FB-34DA6DE9B87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519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9834118A-CC1A-44D2-B95F-3682919D289A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DDA803BD-B5DB-4FDC-9699-C1293AABCC99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>
            <a:extLst>
              <a:ext uri="{FF2B5EF4-FFF2-40B4-BE49-F238E27FC236}">
                <a16:creationId xmlns:a16="http://schemas.microsoft.com/office/drawing/2014/main" id="{13F64D9A-2D8E-401A-A032-EB9689C3FC1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9" name="Текст 29">
            <a:extLst>
              <a:ext uri="{FF2B5EF4-FFF2-40B4-BE49-F238E27FC236}">
                <a16:creationId xmlns:a16="http://schemas.microsoft.com/office/drawing/2014/main" id="{62946635-57CC-40E8-8C64-EC2953534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1745CE55-9825-4334-8A97-9E8D8ADF3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9C27CC8B-52C7-42F4-BF22-D74B1B1AC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3109375C-EA63-46CA-B7D2-2DF4B749D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fld id="{1A2B836A-6BED-433D-885E-AAED2A7E7FFE}" type="slidenum">
              <a:rPr lang="ru-RU" altLang="ru-RU"/>
              <a:pPr/>
              <a:t>‹#›</a:t>
            </a:fld>
            <a:endParaRPr lang="ru-RU" altLang="ru-RU"/>
          </a:p>
        </p:txBody>
      </p:sp>
      <p:grpSp>
        <p:nvGrpSpPr>
          <p:cNvPr id="1033" name="Группа 1">
            <a:extLst>
              <a:ext uri="{FF2B5EF4-FFF2-40B4-BE49-F238E27FC236}">
                <a16:creationId xmlns:a16="http://schemas.microsoft.com/office/drawing/2014/main" id="{9A0614D8-F122-4F53-BF57-53C3FB20464E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25B4A3FA-337E-4949-8599-99B7AD0EB8B3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C241CE0-692E-4F04-A6A7-4A33B3D63EA5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4" r:id="rId2"/>
    <p:sldLayoutId id="2147483713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4" r:id="rId9"/>
    <p:sldLayoutId id="2147483710" r:id="rId10"/>
    <p:sldLayoutId id="214748371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windows/win32/winmsg/about-window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s-winuser-wndclassexw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f-winuser-createwindowexw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winmsg/window-featur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B9753E0-C67F-4C05-ABA6-39889B93F2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Основы создания графических приложений в системе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D145A1E-DA5F-414C-A3CA-1DFEAA9366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24BA52F-58F8-4B72-BCE0-835FFE3EF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Главное окно приложения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1B54F9B-667B-4379-8E9A-6CA2FC3072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Отображает информацию пользователю и принимает данные от него</a:t>
            </a:r>
          </a:p>
          <a:p>
            <a:r>
              <a:rPr lang="ru-RU" altLang="ru-RU" dirty="0"/>
              <a:t>Выступает родителем других окон приложения</a:t>
            </a:r>
          </a:p>
          <a:p>
            <a:r>
              <a:rPr lang="ru-RU" altLang="ru-RU" dirty="0"/>
              <a:t>Главных в приложении может быть несколько</a:t>
            </a:r>
          </a:p>
          <a:p>
            <a:pPr lvl="1"/>
            <a:r>
              <a:rPr lang="en-US" altLang="ru-RU" dirty="0"/>
              <a:t>Microsoft Word</a:t>
            </a:r>
            <a:r>
              <a:rPr lang="ru-RU" altLang="ru-RU" dirty="0"/>
              <a:t>, </a:t>
            </a:r>
            <a:r>
              <a:rPr lang="en-US" altLang="ru-RU" dirty="0"/>
              <a:t>PowerPoint</a:t>
            </a:r>
            <a:endParaRPr lang="ru-RU" altLang="ru-RU" dirty="0"/>
          </a:p>
          <a:p>
            <a:pPr lvl="1"/>
            <a:r>
              <a:rPr lang="ru-RU" altLang="ru-RU" dirty="0"/>
              <a:t>Интернет –браузер</a:t>
            </a:r>
          </a:p>
          <a:p>
            <a:pPr lvl="1"/>
            <a:r>
              <a:rPr lang="ru-RU" altLang="ru-RU" dirty="0"/>
              <a:t>Такие приложению завершают работу после закрытия всех своих окон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>
            <a:extLst>
              <a:ext uri="{FF2B5EF4-FFF2-40B4-BE49-F238E27FC236}">
                <a16:creationId xmlns:a16="http://schemas.microsoft.com/office/drawing/2014/main" id="{BC2A11EE-9C83-42A1-97F4-D5BF415B9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Элементы окна</a:t>
            </a:r>
          </a:p>
        </p:txBody>
      </p:sp>
      <p:pic>
        <p:nvPicPr>
          <p:cNvPr id="12291" name="Picture 8" descr="Typical window">
            <a:extLst>
              <a:ext uri="{FF2B5EF4-FFF2-40B4-BE49-F238E27FC236}">
                <a16:creationId xmlns:a16="http://schemas.microsoft.com/office/drawing/2014/main" id="{3FD02D57-BC79-41EF-A7E2-510BF3426B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916113"/>
            <a:ext cx="5831929" cy="4219784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6163F-21D7-4FDE-8E08-4F2612FC57A3}"/>
              </a:ext>
            </a:extLst>
          </p:cNvPr>
          <p:cNvSpPr txBox="1"/>
          <p:nvPr/>
        </p:nvSpPr>
        <p:spPr>
          <a:xfrm>
            <a:off x="251520" y="6488668"/>
            <a:ext cx="843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https://docs.microsoft.com/en-us/windows/win32/winmsg/about-windows</a:t>
            </a:r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38E96AA-7F94-44FE-8929-728553A6E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Области окна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B8149C2-C186-4AE5-A5EF-17D61F3C83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Клиентская область</a:t>
            </a:r>
          </a:p>
          <a:p>
            <a:pPr lvl="1" eaLnBrk="1" hangingPunct="1"/>
            <a:r>
              <a:rPr lang="ru-RU" altLang="ru-RU" dirty="0"/>
              <a:t>Служит для вывода текста и графики, и получения пользовательского ввода</a:t>
            </a:r>
          </a:p>
          <a:p>
            <a:pPr lvl="1" eaLnBrk="1" hangingPunct="1"/>
            <a:r>
              <a:rPr lang="ru-RU" altLang="ru-RU" dirty="0"/>
              <a:t>Содержимое управляется приложением</a:t>
            </a:r>
          </a:p>
          <a:p>
            <a:pPr eaLnBrk="1" hangingPunct="1"/>
            <a:r>
              <a:rPr lang="ru-RU" altLang="ru-RU" dirty="0" err="1"/>
              <a:t>Неклиентская</a:t>
            </a:r>
            <a:r>
              <a:rPr lang="ru-RU" altLang="ru-RU" dirty="0"/>
              <a:t> область</a:t>
            </a:r>
          </a:p>
          <a:p>
            <a:pPr lvl="1" eaLnBrk="1" hangingPunct="1"/>
            <a:r>
              <a:rPr lang="ru-RU" altLang="ru-RU" dirty="0"/>
              <a:t>Заголовок, меню, рамка, </a:t>
            </a:r>
            <a:r>
              <a:rPr lang="ru-RU" altLang="ru-RU" dirty="0" err="1"/>
              <a:t>скроллбары</a:t>
            </a:r>
            <a:r>
              <a:rPr lang="ru-RU" altLang="ru-RU" dirty="0"/>
              <a:t>, кнопки управления размерам окном</a:t>
            </a:r>
          </a:p>
          <a:p>
            <a:pPr lvl="1" eaLnBrk="1" hangingPunct="1"/>
            <a:r>
              <a:rPr lang="ru-RU" altLang="ru-RU" dirty="0"/>
              <a:t>Управляется операционной системой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D5B2DEC-CD3E-4E56-805A-24E63B49B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Элементы управления </a:t>
            </a:r>
            <a:r>
              <a:rPr lang="en-US"/>
              <a:t>(controls)</a:t>
            </a:r>
            <a:endParaRPr lang="ru-RU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7C96C98-A9C9-436F-A037-A2D8FC656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Вспомогательные окна для ввода и вывода информации</a:t>
            </a:r>
          </a:p>
          <a:p>
            <a:pPr lvl="1" eaLnBrk="1" hangingPunct="1"/>
            <a:r>
              <a:rPr lang="ru-RU" altLang="ru-RU" dirty="0"/>
              <a:t>Статический текст</a:t>
            </a:r>
            <a:r>
              <a:rPr lang="en-US" altLang="ru-RU" dirty="0"/>
              <a:t> (Static)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Поля редактирования</a:t>
            </a:r>
            <a:r>
              <a:rPr lang="en-US" altLang="ru-RU" dirty="0"/>
              <a:t> (Edit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Кнопки (</a:t>
            </a:r>
            <a:r>
              <a:rPr lang="en-US" altLang="ru-RU" dirty="0"/>
              <a:t>Button, Radio button, Check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Списки</a:t>
            </a:r>
            <a:r>
              <a:rPr lang="en-US" altLang="ru-RU" dirty="0"/>
              <a:t> (List box, Combo box, List)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Древовидный список</a:t>
            </a:r>
            <a:r>
              <a:rPr lang="en-US" altLang="ru-RU" dirty="0"/>
              <a:t> (Tree control)</a:t>
            </a:r>
          </a:p>
          <a:p>
            <a:pPr lvl="1" eaLnBrk="1" hangingPunct="1"/>
            <a:r>
              <a:rPr lang="ru-RU" altLang="ru-RU" dirty="0"/>
              <a:t>Создаваемые пользователем компоненты</a:t>
            </a:r>
          </a:p>
          <a:p>
            <a:pPr eaLnBrk="1" hangingPunct="1"/>
            <a:r>
              <a:rPr lang="ru-RU" altLang="ru-RU" dirty="0"/>
              <a:t>Располагаются внутри окна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E1AD3E7-0E12-4F55-8E48-BA5D9E221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Диалоговые окна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D4A34CD-463E-47C9-BBB6-329F8751B0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35163"/>
            <a:ext cx="8229600" cy="456565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Диалоговое окно</a:t>
            </a:r>
            <a:r>
              <a:rPr lang="ru-RU" dirty="0"/>
              <a:t> – это окно, содержащее один или более элементов управления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Обычно не содержат меню или полос прокрутки, кнопок минимизации/максимизации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Используются для ввода пользователем различных данных</a:t>
            </a:r>
          </a:p>
          <a:p>
            <a:pPr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Типы диалоговых окон</a:t>
            </a:r>
          </a:p>
          <a:p>
            <a:pPr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Модальные </a:t>
            </a:r>
          </a:p>
          <a:p>
            <a:pPr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Немодальные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3">
            <a:extLst>
              <a:ext uri="{FF2B5EF4-FFF2-40B4-BE49-F238E27FC236}">
                <a16:creationId xmlns:a16="http://schemas.microsoft.com/office/drawing/2014/main" id="{0390B954-E140-4342-AFB3-27742158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16387" name="Текст 4">
            <a:extLst>
              <a:ext uri="{FF2B5EF4-FFF2-40B4-BE49-F238E27FC236}">
                <a16:creationId xmlns:a16="http://schemas.microsoft.com/office/drawing/2014/main" id="{68B17D13-16DC-4E5C-9AE8-ABDDD8B5C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55788"/>
            <a:ext cx="4040188" cy="658812"/>
          </a:xfrm>
        </p:spPr>
        <p:txBody>
          <a:bodyPr/>
          <a:lstStyle/>
          <a:p>
            <a:r>
              <a:rPr lang="ru-RU" altLang="ru-RU"/>
              <a:t>Модальное окно</a:t>
            </a:r>
          </a:p>
        </p:txBody>
      </p:sp>
      <p:sp>
        <p:nvSpPr>
          <p:cNvPr id="16388" name="Текст 6">
            <a:extLst>
              <a:ext uri="{FF2B5EF4-FFF2-40B4-BE49-F238E27FC236}">
                <a16:creationId xmlns:a16="http://schemas.microsoft.com/office/drawing/2014/main" id="{D1B0DDD2-3035-4C3B-8467-9460D8446C5B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4645025" y="1860550"/>
            <a:ext cx="4041775" cy="654050"/>
          </a:xfrm>
        </p:spPr>
        <p:txBody>
          <a:bodyPr/>
          <a:lstStyle/>
          <a:p>
            <a:r>
              <a:rPr lang="ru-RU" altLang="ru-RU"/>
              <a:t>Немодальное окно</a:t>
            </a: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A627D2A0-388B-499E-8A4A-5C742E57C9F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5" t="24469" r="39713" b="17398"/>
          <a:stretch>
            <a:fillRect/>
          </a:stretch>
        </p:blipFill>
        <p:spPr>
          <a:xfrm>
            <a:off x="4654550" y="2636838"/>
            <a:ext cx="3962400" cy="3671887"/>
          </a:xfrm>
          <a:noFill/>
        </p:spPr>
      </p:pic>
      <p:pic>
        <p:nvPicPr>
          <p:cNvPr id="16390" name="Picture 5">
            <a:extLst>
              <a:ext uri="{FF2B5EF4-FFF2-40B4-BE49-F238E27FC236}">
                <a16:creationId xmlns:a16="http://schemas.microsoft.com/office/drawing/2014/main" id="{5B524710-FB8F-4B40-BB59-8678B05D4E15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20087" r="36992" b="20132"/>
          <a:stretch>
            <a:fillRect/>
          </a:stretch>
        </p:blipFill>
        <p:spPr>
          <a:xfrm>
            <a:off x="250825" y="2492375"/>
            <a:ext cx="3757613" cy="3600450"/>
          </a:xfr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id="{1540D27A-4856-4BD9-A873-5731F8C6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</p:spPr>
        <p:txBody>
          <a:bodyPr/>
          <a:lstStyle/>
          <a:p>
            <a:r>
              <a:rPr lang="ru-RU" altLang="ru-RU"/>
              <a:t>Стандартные диалоговые окна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FA67928-C49B-416B-B0E5-DB11D3ADF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20875"/>
            <a:ext cx="4038600" cy="4433888"/>
          </a:xfrm>
        </p:spPr>
        <p:txBody>
          <a:bodyPr/>
          <a:lstStyle/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файла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шрифта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цвета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принтера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папки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настройки свойств страницы</a:t>
            </a:r>
          </a:p>
          <a:p>
            <a:pPr>
              <a:defRPr/>
            </a:pPr>
            <a:endParaRPr lang="ru-RU" dirty="0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F5CCEDBE-67D4-4FD3-AC29-D7130E030B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420938"/>
            <a:ext cx="4365625" cy="3194050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3BB9CC0A-B36E-4D1B-A74A-FAAEF16C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Пример</a:t>
            </a:r>
            <a:r>
              <a:rPr lang="en-US" altLang="ru-RU"/>
              <a:t> </a:t>
            </a:r>
            <a:r>
              <a:rPr lang="ru-RU" altLang="ru-RU"/>
              <a:t>диалогового окна</a:t>
            </a:r>
          </a:p>
        </p:txBody>
      </p:sp>
      <p:pic>
        <p:nvPicPr>
          <p:cNvPr id="18435" name="Picture 7">
            <a:extLst>
              <a:ext uri="{FF2B5EF4-FFF2-40B4-BE49-F238E27FC236}">
                <a16:creationId xmlns:a16="http://schemas.microsoft.com/office/drawing/2014/main" id="{3F8A22E0-8575-496A-878C-3E6F28900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1773238"/>
            <a:ext cx="5329238" cy="5022850"/>
          </a:xfr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70E8D73-EDFE-4B76-9D93-1E79425C1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Окна сообщений (</a:t>
            </a:r>
            <a:r>
              <a:rPr lang="en-US"/>
              <a:t>Message boxes)</a:t>
            </a:r>
            <a:endParaRPr lang="ru-RU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26F0215-A1E8-4278-A2C7-AF01AAFAF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Отображают стандартные короткие сообщения пользователю</a:t>
            </a:r>
          </a:p>
          <a:p>
            <a:pPr lvl="1" eaLnBrk="1" hangingPunct="1"/>
            <a:r>
              <a:rPr lang="ru-RU" altLang="ru-RU" dirty="0"/>
              <a:t>Предупреждение об ошибке</a:t>
            </a:r>
          </a:p>
          <a:p>
            <a:pPr lvl="1" eaLnBrk="1" hangingPunct="1"/>
            <a:r>
              <a:rPr lang="ru-RU" altLang="ru-RU" dirty="0"/>
              <a:t>Уведомление о завершении результатах операции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1442D4BE-A736-43D9-AAA1-08595BE11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Пример окна сообщения</a:t>
            </a:r>
          </a:p>
        </p:txBody>
      </p:sp>
      <p:pic>
        <p:nvPicPr>
          <p:cNvPr id="20483" name="Picture 7">
            <a:extLst>
              <a:ext uri="{FF2B5EF4-FFF2-40B4-BE49-F238E27FC236}">
                <a16:creationId xmlns:a16="http://schemas.microsoft.com/office/drawing/2014/main" id="{E1029F6F-326E-4FCA-8CB1-F7CF799F1C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9975" y="2636838"/>
            <a:ext cx="4321175" cy="1955800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>
            <a:extLst>
              <a:ext uri="{FF2B5EF4-FFF2-40B4-BE49-F238E27FC236}">
                <a16:creationId xmlns:a16="http://schemas.microsoft.com/office/drawing/2014/main" id="{D0C31B02-7144-4EFA-913C-55E7C040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</p:spPr>
        <p:txBody>
          <a:bodyPr/>
          <a:lstStyle/>
          <a:p>
            <a:r>
              <a:rPr lang="ru-RU" altLang="ru-RU"/>
              <a:t>Графический интерфейс пользователя</a:t>
            </a:r>
          </a:p>
        </p:txBody>
      </p:sp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id="{0288E327-B0B0-41C1-9548-120F5447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20875"/>
            <a:ext cx="4038600" cy="4433888"/>
          </a:xfrm>
        </p:spPr>
        <p:txBody>
          <a:bodyPr/>
          <a:lstStyle/>
          <a:p>
            <a:r>
              <a:rPr lang="ru-RU" altLang="ru-RU" dirty="0"/>
              <a:t>Интерфейс пользователя, в котором элементы интерфейса исполнены в виде графических изображений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E83C1CF-E2BB-412C-B9B5-592B74012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852936"/>
            <a:ext cx="4414422" cy="2368153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CADA85E-F662-4FEB-89A4-665853774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Приложение </a:t>
            </a:r>
            <a:r>
              <a:rPr lang="en-US"/>
              <a:t>HelloWorld</a:t>
            </a:r>
            <a:endParaRPr lang="ru-RU"/>
          </a:p>
        </p:txBody>
      </p:sp>
      <p:sp>
        <p:nvSpPr>
          <p:cNvPr id="21507" name="Rectangle 4">
            <a:extLst>
              <a:ext uri="{FF2B5EF4-FFF2-40B4-BE49-F238E27FC236}">
                <a16:creationId xmlns:a16="http://schemas.microsoft.com/office/drawing/2014/main" id="{814207C0-3C42-4859-9A54-6C5005A30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492375"/>
            <a:ext cx="80279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int APIENTRY WinMain(HINSTANCE /*hInstance*/,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                     HINSTANCE /*hPrevInstance*/,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                     LPSTR     /*lpCmdLine*/,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                     int       /*nCmdShow*/)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	MessageBox(</a:t>
            </a:r>
            <a:endParaRPr lang="en-US" altLang="ru-RU" sz="2000" b="1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>
                <a:latin typeface="Courier New" panose="02070309020205020404" pitchFamily="49" charset="0"/>
              </a:rPr>
              <a:t>		</a:t>
            </a:r>
            <a:r>
              <a:rPr lang="ru-RU" altLang="ru-RU" sz="2000" b="1">
                <a:latin typeface="Courier New" panose="02070309020205020404" pitchFamily="49" charset="0"/>
              </a:rPr>
              <a:t>NULL, </a:t>
            </a:r>
            <a:endParaRPr lang="en-US" altLang="ru-RU" sz="2000" b="1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>
                <a:latin typeface="Courier New" panose="02070309020205020404" pitchFamily="49" charset="0"/>
              </a:rPr>
              <a:t>		</a:t>
            </a:r>
            <a:r>
              <a:rPr lang="ru-RU" altLang="ru-RU" sz="2000" b="1">
                <a:latin typeface="Courier New" panose="02070309020205020404" pitchFamily="49" charset="0"/>
              </a:rPr>
              <a:t>"Hello World", </a:t>
            </a:r>
            <a:endParaRPr lang="en-US" altLang="ru-RU" sz="2000" b="1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>
                <a:latin typeface="Courier New" panose="02070309020205020404" pitchFamily="49" charset="0"/>
              </a:rPr>
              <a:t>		</a:t>
            </a:r>
            <a:r>
              <a:rPr lang="ru-RU" altLang="ru-RU" sz="2000" b="1">
                <a:latin typeface="Courier New" panose="02070309020205020404" pitchFamily="49" charset="0"/>
              </a:rPr>
              <a:t>"Hi", MB_OK | MB_ICONINFORMATION</a:t>
            </a:r>
            <a:endParaRPr lang="en-US" altLang="ru-RU" sz="2000" b="1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>
                <a:latin typeface="Courier New" panose="02070309020205020404" pitchFamily="49" charset="0"/>
              </a:rPr>
              <a:t>		</a:t>
            </a:r>
            <a:r>
              <a:rPr lang="ru-RU" altLang="ru-RU" sz="2000" b="1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	return 0;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F905047-5FB0-4060-80D7-0D6AA3A48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Окно рабочего стола (</a:t>
            </a:r>
            <a:r>
              <a:rPr lang="en-US"/>
              <a:t>Desktop Window)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82BAC97-96CE-4584-A4BD-BA758EEBE7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окно автоматически создается при загрузке ОС</a:t>
            </a:r>
          </a:p>
          <a:p>
            <a:pPr eaLnBrk="1" hangingPunct="1"/>
            <a:r>
              <a:rPr lang="ru-RU" altLang="ru-RU" dirty="0"/>
              <a:t>Окно рабочего стола служит для отображения заднего фона окна и служит основой для размещения других окон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32FF47C-7CC5-42D8-8081-89684F5B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1E16B0B-185C-47E0-A460-ED643E5A8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При создании окна приложение должно указать следующие атрибуты окна: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класса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Основной и дополнительный стили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Положение и размер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родительского окна или окна-владельца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меню или дочернего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экземпляра приложения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Данные, характерные для приложения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F8322BF-C147-4366-920D-ED9094600D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Имя класса окна </a:t>
            </a:r>
            <a:r>
              <a:rPr lang="en-US"/>
              <a:t>(Window Class Name)</a:t>
            </a:r>
            <a:endParaRPr lang="ru-RU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60C8A79-2325-48C1-A3DD-63B21D8B0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/>
              <a:t>Класс окна </a:t>
            </a:r>
            <a:r>
              <a:rPr lang="ru-RU" altLang="ru-RU" dirty="0"/>
              <a:t>– это набор атрибутов, используемых в качестве шаблона при создании окна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Каждое окно относится к определенному</a:t>
            </a:r>
            <a:r>
              <a:rPr lang="en-US" altLang="ru-RU" dirty="0"/>
              <a:t> </a:t>
            </a:r>
            <a:r>
              <a:rPr lang="ru-RU" altLang="ru-RU" dirty="0"/>
              <a:t>классу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На основе класса окна приложение может создать произвольное количество окон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Окна, принадлежащие к одному классу ведут себя сходным образом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Кнопки нажимаются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Выпадающие списки выпадают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Поля редактирования текста позволяют вводить текст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561D6B8-CDFE-4A91-88CD-CE120DF8B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Предопределенные классы окон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D83B7C0-2A46-47DE-9D94-7C4B16CDAD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BUTTON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LISTBOX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COMBOBOX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STATIC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EDIT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MDICLIENT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RICHEDIT_CLASS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SCROLLBAR</a:t>
            </a:r>
            <a:endParaRPr lang="ru-RU" dirty="0"/>
          </a:p>
          <a:p>
            <a:pPr eaLnBrk="1" hangingPunct="1">
              <a:defRPr/>
            </a:pPr>
            <a:r>
              <a:rPr lang="ru-RU" dirty="0"/>
              <a:t>И др.</a:t>
            </a:r>
          </a:p>
          <a:p>
            <a:pPr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BE86E71-A3AA-40B6-91F0-96357E6C4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Регистрация класса окна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4FDFC2E-C84F-40F0-B3A2-D95E43C0D4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Каждое приложение обладает своим поведением и внешним видом, поэтому сначала зарегистрирует в системе классы окон функцией </a:t>
            </a:r>
            <a:r>
              <a:rPr lang="en-US" altLang="ru-RU" dirty="0" err="1"/>
              <a:t>RegisterClassEx</a:t>
            </a:r>
            <a:r>
              <a:rPr lang="en-US" altLang="ru-RU" dirty="0"/>
              <a:t>()</a:t>
            </a:r>
            <a:endParaRPr lang="ru-RU" alt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088A8-C166-47CB-9FB6-E1B65E5DE343}"/>
              </a:ext>
            </a:extLst>
          </p:cNvPr>
          <p:cNvSpPr txBox="1"/>
          <p:nvPr/>
        </p:nvSpPr>
        <p:spPr>
          <a:xfrm>
            <a:off x="0" y="469467"/>
            <a:ext cx="9144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sz="1800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sz="180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cbSize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CS_HREDRAW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|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CS_VREDRAW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style;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//WNDPROC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lpfnWndProc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cbClsExtra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cbWndExtra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//HINSTANCE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LoadCursor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IDC_ARROW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//HCURSOR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hCursor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HBRUSH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COLOR_WINDOW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//HBRUSH 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hbrBackground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lpszMenuName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lpszClassName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hIconSm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};</a:t>
            </a:r>
            <a:endParaRPr lang="ru-RU" dirty="0">
              <a:solidFill>
                <a:srgbClr val="000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!=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12789-D836-4879-8AFF-9C8ECFF6CEA7}"/>
              </a:ext>
            </a:extLst>
          </p:cNvPr>
          <p:cNvSpPr txBox="1"/>
          <p:nvPr/>
        </p:nvSpPr>
        <p:spPr>
          <a:xfrm>
            <a:off x="0" y="637877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https://docs.microsoft.com/en-us/windows/win32/api/winuser/ns-winuser-wndclassexw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8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5C054D6-EDA1-4833-BD10-B9AA48E55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Имя окна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B43FC3D-CDC0-4003-B4F0-29189B74D4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Главное окно приложения и диалоговые окна отображают имя окна в строке заголовка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внутри клиентской области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Edit box, Static text, Button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не отображают вообще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List box, Combo box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4BD9726-5508-4F64-86CB-1E0AA8CAA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Стили окна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52D3DE5-2CB1-4047-A8BF-073CB4FBD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ru-RU" sz="2800" b="1" dirty="0"/>
              <a:t>Стиль окна</a:t>
            </a:r>
            <a:r>
              <a:rPr lang="ru-RU" sz="2800" dirty="0"/>
              <a:t> – набор флагов, определяющий поведение и внешнего вида окна</a:t>
            </a:r>
          </a:p>
          <a:p>
            <a:pPr lvl="1" eaLnBrk="1" hangingPunct="1">
              <a:defRPr/>
            </a:pPr>
            <a:r>
              <a:rPr lang="ru-RU" dirty="0"/>
              <a:t>Тип рамки, наличие и вид заголовка, наличие кнопок максимизации/минимизации</a:t>
            </a:r>
          </a:p>
          <a:p>
            <a:pPr eaLnBrk="1" hangingPunct="1">
              <a:defRPr/>
            </a:pPr>
            <a:r>
              <a:rPr lang="ru-RU" sz="2800" dirty="0"/>
              <a:t>Окно может иметь несколько стилей окна</a:t>
            </a:r>
          </a:p>
          <a:p>
            <a:pPr lvl="1" eaLnBrk="1" hangingPunct="1">
              <a:defRPr/>
            </a:pPr>
            <a:r>
              <a:rPr lang="ru-RU" dirty="0"/>
              <a:t>Объединяются при помощи операции </a:t>
            </a:r>
            <a:r>
              <a:rPr lang="en-US" dirty="0"/>
              <a:t>|</a:t>
            </a:r>
            <a:endParaRPr lang="ru-RU" dirty="0"/>
          </a:p>
          <a:p>
            <a:pPr eaLnBrk="1" hangingPunct="1">
              <a:defRPr/>
            </a:pPr>
            <a:r>
              <a:rPr lang="ru-RU" sz="2800" dirty="0"/>
              <a:t>Ряд стилей применяются к любым окнам, другие – к окнам определенного класса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ES_PASSWORD</a:t>
            </a:r>
            <a:r>
              <a:rPr lang="ru-RU" dirty="0"/>
              <a:t> применим только к полям редактирования текста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WS_VISIBLE – </a:t>
            </a:r>
            <a:r>
              <a:rPr lang="ru-RU" dirty="0"/>
              <a:t>к любым окнам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C3F6C09-A9BD-4499-B55F-DB9D19951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4D48D05-A80B-4180-AAB5-53B3806AE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 задаются в пикселях</a:t>
            </a:r>
          </a:p>
          <a:p>
            <a:pPr eaLnBrk="1" hangingPunct="1"/>
            <a:r>
              <a:rPr lang="ru-RU" altLang="ru-RU"/>
              <a:t>Положение окна – координаты верхнего левого угла окна относительно верхнего левого угла экрана, либо относительно родительского окна (для дочерних окон)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FF95D-9980-4540-B46F-D41D5249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 в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DBE9CD-8D5F-4FA1-A6CA-BABFFDD1B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Консольные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CE1A5BF-B31D-48BA-AC6A-F6893C357369}"/>
              </a:ext>
            </a:extLst>
          </p:cNvPr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ru-RU" dirty="0"/>
              <a:t>Графические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BAE78-2B34-4ECD-9FCC-1DF79CCE1CD3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ru-RU" dirty="0"/>
              <a:t>При запуске система автоматически создаёт консоль или использует консоль запускающего приложения</a:t>
            </a:r>
          </a:p>
          <a:p>
            <a:r>
              <a:rPr lang="ru-RU" dirty="0"/>
              <a:t>Точка входа – функция </a:t>
            </a:r>
            <a:r>
              <a:rPr lang="en-US" dirty="0"/>
              <a:t>main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B36B67-1D01-4011-8DBA-452E2DC74F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Приложение само должно создать окно нужного типа для вывода информации</a:t>
            </a:r>
            <a:endParaRPr lang="en-US" dirty="0"/>
          </a:p>
          <a:p>
            <a:r>
              <a:rPr lang="ru-RU" dirty="0"/>
              <a:t>Точка входа</a:t>
            </a:r>
            <a:r>
              <a:rPr lang="en-US" dirty="0"/>
              <a:t> – </a:t>
            </a:r>
            <a:r>
              <a:rPr lang="ru-RU" dirty="0"/>
              <a:t>функция </a:t>
            </a:r>
            <a:r>
              <a:rPr lang="en-US" dirty="0" err="1"/>
              <a:t>WinMain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27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>
            <a:extLst>
              <a:ext uri="{FF2B5EF4-FFF2-40B4-BE49-F238E27FC236}">
                <a16:creationId xmlns:a16="http://schemas.microsoft.com/office/drawing/2014/main" id="{9791CB74-E782-4DBB-BEE5-84D4ED5A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487DCAF-E448-4D2A-9AA5-40AF83973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Дескриптор родительского окна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3277173-139B-47E1-BE34-A76AB2D68A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Некоторые окна могут иметь родителей </a:t>
            </a:r>
          </a:p>
          <a:p>
            <a:pPr lvl="1"/>
            <a:r>
              <a:rPr lang="ru-RU" altLang="ru-RU" dirty="0"/>
              <a:t>Такие окна называются дочерними</a:t>
            </a:r>
          </a:p>
          <a:p>
            <a:pPr lvl="1"/>
            <a:r>
              <a:rPr lang="ru-RU" altLang="ru-RU" dirty="0"/>
              <a:t>Родительские окна определяют систему координат своих дочерних окон</a:t>
            </a:r>
          </a:p>
          <a:p>
            <a:pPr lvl="1"/>
            <a:r>
              <a:rPr lang="ru-RU" altLang="ru-RU" dirty="0"/>
              <a:t>При разрушении родительского окна дочерние окна автоматически разрушаются</a:t>
            </a:r>
          </a:p>
          <a:p>
            <a:r>
              <a:rPr lang="ru-RU" altLang="ru-RU" dirty="0"/>
              <a:t>Окна без родителей – окна верхнего уровня (</a:t>
            </a:r>
            <a:r>
              <a:rPr lang="en-US" altLang="ru-RU" dirty="0"/>
              <a:t>Top Level Window)</a:t>
            </a:r>
            <a:endParaRPr lang="ru-RU" altLang="ru-RU" dirty="0"/>
          </a:p>
          <a:p>
            <a:endParaRPr lang="ru-RU" altLang="ru-R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CBD757A-CF3A-4498-9842-D4675FC4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Идентификатор меню или идентификатор дочернего окна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1F6AF92-97FC-4B61-982E-ED3AC0E80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Дочерние окна могут иметь </a:t>
            </a:r>
            <a:r>
              <a:rPr lang="ru-RU" altLang="ru-RU" sz="2800" b="1" dirty="0"/>
              <a:t>идентификатор дочернего окна</a:t>
            </a:r>
            <a:r>
              <a:rPr lang="ru-RU" altLang="ru-RU" sz="2800" dirty="0"/>
              <a:t> – уникальное значение, ассоциированное с данным дочерним окном </a:t>
            </a:r>
          </a:p>
          <a:p>
            <a:pPr lvl="1" eaLnBrk="1" hangingPunct="1"/>
            <a:r>
              <a:rPr lang="ru-RU" altLang="ru-RU" dirty="0"/>
              <a:t>Система позволяет получить дескриптор</a:t>
            </a:r>
            <a:r>
              <a:rPr lang="en-US" altLang="ru-RU" dirty="0"/>
              <a:t> </a:t>
            </a:r>
            <a:r>
              <a:rPr lang="ru-RU" altLang="ru-RU" dirty="0"/>
              <a:t>дочернего окна по его идентификатору при помощи функции </a:t>
            </a:r>
            <a:r>
              <a:rPr lang="en-US" altLang="ru-RU" dirty="0" err="1"/>
              <a:t>GetDlgItem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Окна, не являющиеся дочерними, могут иметь меню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>
            <a:extLst>
              <a:ext uri="{FF2B5EF4-FFF2-40B4-BE49-F238E27FC236}">
                <a16:creationId xmlns:a16="http://schemas.microsoft.com/office/drawing/2014/main" id="{7C0A3085-49C0-4CA6-9D44-AFC0D885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Окно с меню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AF67575D-C48F-4D70-91F3-E721F75922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9575" y="2093913"/>
            <a:ext cx="5784850" cy="4071937"/>
          </a:xfr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D041A77-AB1B-4BB9-B55F-1B7C3720F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</a:t>
            </a:r>
            <a:r>
              <a:rPr lang="en-US" altLang="ru-RU" dirty="0"/>
              <a:t> </a:t>
            </a:r>
            <a:r>
              <a:rPr lang="ru-RU" altLang="ru-RU" dirty="0"/>
              <a:t>экземпляра приложения (</a:t>
            </a:r>
            <a:r>
              <a:rPr lang="en-US" altLang="ru-RU" dirty="0"/>
              <a:t>HINSTANCE)</a:t>
            </a:r>
            <a:endParaRPr lang="ru-RU" altLang="ru-RU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4185C84-69CF-4B7A-AA7E-CA20D2E1D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Является идентификатором</a:t>
            </a:r>
            <a:r>
              <a:rPr lang="en-US" altLang="ru-RU" dirty="0"/>
              <a:t> </a:t>
            </a:r>
            <a:r>
              <a:rPr lang="ru-RU" altLang="ru-RU" dirty="0"/>
              <a:t>экземпляра запущенного приложения, либо загруженного </a:t>
            </a:r>
            <a:r>
              <a:rPr lang="en-US" altLang="ru-RU" dirty="0"/>
              <a:t>DLL-</a:t>
            </a:r>
            <a:r>
              <a:rPr lang="ru-RU" altLang="ru-RU" dirty="0"/>
              <a:t>модуля</a:t>
            </a:r>
          </a:p>
          <a:p>
            <a:pPr lvl="1" eaLnBrk="1" hangingPunct="1"/>
            <a:r>
              <a:rPr lang="ru-RU" altLang="ru-RU" dirty="0"/>
              <a:t>Передается в качестве параметра функции </a:t>
            </a:r>
            <a:r>
              <a:rPr lang="en-US" altLang="ru-RU" dirty="0" err="1"/>
              <a:t>WinMain</a:t>
            </a:r>
            <a:endParaRPr lang="en-US" altLang="ru-RU" dirty="0"/>
          </a:p>
          <a:p>
            <a:pPr lvl="2" eaLnBrk="1" hangingPunct="1"/>
            <a:r>
              <a:rPr lang="ru-RU" altLang="ru-RU" dirty="0"/>
              <a:t>Для </a:t>
            </a:r>
            <a:r>
              <a:rPr lang="en-US" altLang="ru-RU" dirty="0"/>
              <a:t>DLL-</a:t>
            </a:r>
            <a:r>
              <a:rPr lang="ru-RU" altLang="ru-RU" dirty="0"/>
              <a:t>модулей – в </a:t>
            </a:r>
            <a:r>
              <a:rPr lang="en-US" altLang="ru-RU" dirty="0"/>
              <a:t>DLL Main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Используется при создании окон, работы с ресурсами, потоками выполнения и т.п.</a:t>
            </a:r>
            <a:endParaRPr lang="en-US" altLang="ru-RU" dirty="0"/>
          </a:p>
          <a:p>
            <a:pPr eaLnBrk="1" hangingPunct="1"/>
            <a:r>
              <a:rPr lang="ru-RU" altLang="ru-RU" dirty="0"/>
              <a:t>Разные модули внутри одного процесса могут регистрировать свои собственные классы окон, даже совпадающие по имени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993782F-A589-4E88-98B9-CF892F3FB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 Окна</a:t>
            </a:r>
            <a:br>
              <a:rPr lang="en-US" altLang="ru-RU" dirty="0"/>
            </a:br>
            <a:r>
              <a:rPr lang="en-US" altLang="ru-RU" dirty="0"/>
              <a:t>(Window Handle)</a:t>
            </a:r>
            <a:endParaRPr lang="ru-RU" altLang="ru-RU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538C425-6BFB-426C-A727-70705E44CF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Каждое окно в системе после своего создания получает </a:t>
            </a:r>
            <a:r>
              <a:rPr lang="ru-RU" altLang="ru-RU" sz="2800" b="1" dirty="0"/>
              <a:t>дескриптор</a:t>
            </a:r>
            <a:r>
              <a:rPr lang="ru-RU" altLang="ru-RU" sz="2800" dirty="0"/>
              <a:t> – уникальный идентификатор, однозначно определяющий данное окно в системе</a:t>
            </a:r>
          </a:p>
          <a:p>
            <a:pPr lvl="1" eaLnBrk="1" hangingPunct="1"/>
            <a:r>
              <a:rPr lang="ru-RU" altLang="ru-RU" dirty="0"/>
              <a:t>Данный идентификатор имеет тип </a:t>
            </a:r>
            <a:r>
              <a:rPr lang="en-US" altLang="ru-RU" b="1" dirty="0"/>
              <a:t>HWND</a:t>
            </a:r>
            <a:endParaRPr lang="ru-RU" altLang="ru-RU" b="1" dirty="0"/>
          </a:p>
          <a:p>
            <a:pPr lvl="1" eaLnBrk="1" hangingPunct="1"/>
            <a:r>
              <a:rPr lang="ru-RU" altLang="ru-RU" dirty="0"/>
              <a:t>Используется для управления созданным окном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3A0B0-DBCD-4CC4-B2CE-3A71D179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05803-4B78-486A-AF33-23783AAD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Утилита </a:t>
            </a:r>
            <a:r>
              <a:rPr lang="en-US" dirty="0"/>
              <a:t>Spy++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72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23D9CA8-6C3B-4820-95FD-FD8B4ADA8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 на основе зарегистрированного класса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55E72CC-1CF4-416C-83B4-5BF1DB8346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 осуществляется при помощи функции </a:t>
            </a:r>
            <a:r>
              <a:rPr lang="en-US" altLang="ru-RU"/>
              <a:t>CreateWindowEx()</a:t>
            </a:r>
          </a:p>
          <a:p>
            <a:pPr eaLnBrk="1" hangingPunct="1"/>
            <a:r>
              <a:rPr lang="ru-RU" altLang="ru-RU"/>
              <a:t>После своего создания окно является невидимым</a:t>
            </a:r>
          </a:p>
          <a:p>
            <a:pPr lvl="1" eaLnBrk="1" hangingPunct="1"/>
            <a:r>
              <a:rPr lang="ru-RU" altLang="ru-RU"/>
              <a:t>Чтобы показать его, необходимо вызвать функцию </a:t>
            </a:r>
            <a:r>
              <a:rPr lang="en-US" altLang="ru-RU"/>
              <a:t>ShowWindow()</a:t>
            </a:r>
            <a:endParaRPr lang="ru-RU" altLang="ru-RU"/>
          </a:p>
          <a:p>
            <a:pPr lvl="1" eaLnBrk="1" hangingPunct="1"/>
            <a:r>
              <a:rPr lang="ru-RU" altLang="ru-RU"/>
              <a:t>Можно создать окно видимым изначально, задав ему стиль </a:t>
            </a:r>
            <a:r>
              <a:rPr lang="en-US" altLang="ru-RU"/>
              <a:t>WS_VISIBLE</a:t>
            </a:r>
            <a:r>
              <a:rPr lang="ru-RU" altLang="ru-RU"/>
              <a:t> при его создании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05C92-A4B7-468D-A4DA-B898DB6FE28D}"/>
              </a:ext>
            </a:extLst>
          </p:cNvPr>
          <p:cNvSpPr txBox="1"/>
          <p:nvPr/>
        </p:nvSpPr>
        <p:spPr>
          <a:xfrm>
            <a:off x="323528" y="751344"/>
            <a:ext cx="76422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WINDOW_TITLE[]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L"My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first window"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dwExStyle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WINDOW_TITLE,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WS_OVERLAPPEDWINDOW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x, y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width, height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HWND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hWndParent</a:t>
            </a:r>
            <a:endParaRPr lang="en-US" dirty="0">
              <a:solidFill>
                <a:srgbClr val="008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HMENU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hMenu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LPVOID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lpParam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4E9B1-261A-4642-B715-7501F6F40882}"/>
              </a:ext>
            </a:extLst>
          </p:cNvPr>
          <p:cNvSpPr txBox="1"/>
          <p:nvPr/>
        </p:nvSpPr>
        <p:spPr>
          <a:xfrm>
            <a:off x="-35060" y="6237312"/>
            <a:ext cx="917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hlinkClick r:id="rId2"/>
              </a:rPr>
              <a:t>https://docs.microsoft.com/en-us/windows/win32/api/winuser/nf-winuser-createwindowexw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7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9D6855F-C528-44A9-83E3-93D6D5403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4C3DE53-F84D-4CCC-8E7E-983FD4421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Обработка сообщений лежит в основе работы приложений </a:t>
            </a:r>
            <a:r>
              <a:rPr lang="en-US" altLang="ru-RU" sz="2800" dirty="0"/>
              <a:t>Windows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Сообщения создаются системой и приложением в ответ на каждое событие, происходящее в </a:t>
            </a:r>
            <a:r>
              <a:rPr lang="en-US" altLang="ru-RU" dirty="0"/>
              <a:t>Windows</a:t>
            </a:r>
            <a:r>
              <a:rPr lang="ru-RU" altLang="ru-RU" dirty="0"/>
              <a:t>:</a:t>
            </a:r>
            <a:endParaRPr lang="en-US" altLang="ru-RU" dirty="0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Движения мыши, нажатие клавиш, события таймера и т.п.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</a:t>
            </a:r>
            <a:r>
              <a:rPr lang="en-US" altLang="ru-RU" sz="2800" dirty="0"/>
              <a:t>GUI-</a:t>
            </a:r>
            <a:r>
              <a:rPr lang="ru-RU" altLang="ru-RU" sz="2800" dirty="0"/>
              <a:t>приложения проводят большую часть времени в ожидании сообщений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Это позволяет оптимально использовать ресурсы процессора в условиях параллельной работы нескольких приложений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48D6EA9-F98C-4A38-BC8D-3B75F54D5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Функция </a:t>
            </a:r>
            <a:r>
              <a:rPr lang="en-US" altLang="ru-RU" dirty="0" err="1"/>
              <a:t>WinMain</a:t>
            </a:r>
            <a:r>
              <a:rPr lang="en-US" altLang="ru-RU" dirty="0"/>
              <a:t>()</a:t>
            </a:r>
            <a:endParaRPr lang="ru-RU" altLang="ru-RU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39D2AB2-653B-4515-B724-35D684B3E1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Задачи функции </a:t>
            </a:r>
            <a:r>
              <a:rPr lang="en-US" altLang="ru-RU" dirty="0" err="1"/>
              <a:t>WinMain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Инициализация приложения</a:t>
            </a:r>
          </a:p>
          <a:p>
            <a:pPr lvl="1"/>
            <a:r>
              <a:rPr lang="ru-RU" altLang="ru-RU" dirty="0"/>
              <a:t>Отображение главного окна (или окон) приложения</a:t>
            </a:r>
          </a:p>
          <a:p>
            <a:pPr lvl="1"/>
            <a:r>
              <a:rPr lang="ru-RU" altLang="ru-RU" dirty="0"/>
              <a:t>Цикл выборки и обработки сообщений</a:t>
            </a:r>
          </a:p>
          <a:p>
            <a:pPr lvl="1"/>
            <a:r>
              <a:rPr lang="ru-RU" altLang="ru-RU" dirty="0"/>
              <a:t>Возврат целочисленного значения в операционную систему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0AB3B43-32C3-46BA-82A4-CDBC461EF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сообщение?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EEE40F4-6C62-424C-BA68-4B3A6FA96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Сигнал, посылаемый приложению системой или другими приложениями при наступлении определенного события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 </a:t>
            </a:r>
            <a:r>
              <a:rPr lang="en-US" altLang="ru-RU"/>
              <a:t>Windows SDK </a:t>
            </a:r>
            <a:r>
              <a:rPr lang="ru-RU" altLang="ru-RU"/>
              <a:t>структура </a:t>
            </a:r>
            <a:r>
              <a:rPr lang="en-US" altLang="ru-RU"/>
              <a:t>MSG</a:t>
            </a:r>
            <a:r>
              <a:rPr lang="ru-RU" altLang="ru-RU"/>
              <a:t> определена следующим образом: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ru-RU" altLang="ru-RU"/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F736EF29-7A6B-4EE8-BA8E-95FA173E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005263"/>
            <a:ext cx="8639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 err="1">
                <a:latin typeface="Courier New" panose="02070309020205020404" pitchFamily="49" charset="0"/>
              </a:rPr>
              <a:t>struct</a:t>
            </a:r>
            <a:r>
              <a:rPr lang="ru-RU" altLang="ru-RU" sz="1600" b="1" dirty="0">
                <a:latin typeface="Courier New" panose="02070309020205020404" pitchFamily="49" charset="0"/>
              </a:rPr>
              <a:t>  MSG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HWND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hwnd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дескриптор окна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UINT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message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идентификатор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WPARAM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wParam</a:t>
            </a:r>
            <a:r>
              <a:rPr lang="ru-RU" altLang="ru-RU" sz="1600" b="1" dirty="0">
                <a:latin typeface="Courier New" panose="02070309020205020404" pitchFamily="49" charset="0"/>
              </a:rPr>
              <a:t>;	// 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wParam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LPARAM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lParam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lParam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DWORD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time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время отправки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POINT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pt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положение курсора мыши в момент создания сообщения</a:t>
            </a:r>
          </a:p>
          <a:p>
            <a:pPr eaLnBrk="1" hangingPunct="1"/>
            <a:r>
              <a:rPr lang="en-US" altLang="ru-RU" sz="1600" b="1" dirty="0">
                <a:latin typeface="Courier New" panose="02070309020205020404" pitchFamily="49" charset="0"/>
              </a:rPr>
              <a:t>}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A4E80C-1CDB-4429-AE8D-F8C014C7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Маршрутизация сообщений и очередь сообщений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450C8D2-465C-4272-910C-F9540F1A37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 хранятся в очереди сообщений</a:t>
            </a:r>
          </a:p>
          <a:p>
            <a:pPr lvl="1" eaLnBrk="1" hangingPunct="1"/>
            <a:r>
              <a:rPr lang="ru-RU" altLang="ru-RU" dirty="0"/>
              <a:t>Принцип обработки: </a:t>
            </a:r>
            <a:r>
              <a:rPr lang="en-US" altLang="ru-RU" dirty="0"/>
              <a:t>FIFO</a:t>
            </a:r>
            <a:endParaRPr lang="ru-RU" altLang="ru-RU" dirty="0"/>
          </a:p>
          <a:p>
            <a:pPr eaLnBrk="1" hangingPunct="1"/>
            <a:r>
              <a:rPr lang="ru-RU" altLang="ru-RU" dirty="0"/>
              <a:t>Системная очередь сообщений</a:t>
            </a:r>
          </a:p>
          <a:p>
            <a:pPr lvl="1" eaLnBrk="1" hangingPunct="1"/>
            <a:r>
              <a:rPr lang="ru-RU" altLang="ru-RU" dirty="0"/>
              <a:t>Хранит сообщения от устройств ввода</a:t>
            </a:r>
          </a:p>
          <a:p>
            <a:pPr eaLnBrk="1" hangingPunct="1"/>
            <a:r>
              <a:rPr lang="ru-RU" altLang="ru-RU" dirty="0"/>
              <a:t>Очередь сообщений </a:t>
            </a:r>
            <a:r>
              <a:rPr lang="en-US" altLang="ru-RU" dirty="0"/>
              <a:t>GUI-</a:t>
            </a:r>
            <a:r>
              <a:rPr lang="ru-RU" altLang="ru-RU" dirty="0"/>
              <a:t>потока (</a:t>
            </a:r>
            <a:r>
              <a:rPr lang="en-US" altLang="ru-RU" dirty="0"/>
              <a:t>thread)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Получает сообщения из системной очереди сообщений, адресованные окнам, созданным в данном потоке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Группа 51">
            <a:extLst>
              <a:ext uri="{FF2B5EF4-FFF2-40B4-BE49-F238E27FC236}">
                <a16:creationId xmlns:a16="http://schemas.microsoft.com/office/drawing/2014/main" id="{D7E03B46-8F82-4073-AB6D-9327DBA90A66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46038"/>
            <a:ext cx="7921625" cy="6765925"/>
            <a:chOff x="611560" y="45685"/>
            <a:chExt cx="7920880" cy="6766629"/>
          </a:xfrm>
        </p:grpSpPr>
        <p:grpSp>
          <p:nvGrpSpPr>
            <p:cNvPr id="3" name="Группа 3">
              <a:extLst>
                <a:ext uri="{FF2B5EF4-FFF2-40B4-BE49-F238E27FC236}">
                  <a16:creationId xmlns:a16="http://schemas.microsoft.com/office/drawing/2014/main" id="{8DB10A94-5B1F-4DEE-A081-E48349D1F945}"/>
                </a:ext>
              </a:extLst>
            </p:cNvPr>
            <p:cNvGrpSpPr/>
            <p:nvPr/>
          </p:nvGrpSpPr>
          <p:grpSpPr>
            <a:xfrm>
              <a:off x="3936586" y="763642"/>
              <a:ext cx="1368152" cy="1728192"/>
              <a:chOff x="3563888" y="1340768"/>
              <a:chExt cx="1872208" cy="1728192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F9577AF-9F73-451A-BB2A-2AC9D7B41004}"/>
                  </a:ext>
                </a:extLst>
              </p:cNvPr>
              <p:cNvSpPr/>
              <p:nvPr/>
            </p:nvSpPr>
            <p:spPr>
              <a:xfrm>
                <a:off x="3563888" y="134076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ABB253D-33F1-452C-809F-CBA906D700AE}"/>
                  </a:ext>
                </a:extLst>
              </p:cNvPr>
              <p:cNvSpPr/>
              <p:nvPr/>
            </p:nvSpPr>
            <p:spPr>
              <a:xfrm>
                <a:off x="3563888" y="1628800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ADE92A8A-27F3-4D29-94E6-69A5BE01A38E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CCD84C8C-EB39-4AF0-8B06-FC5BE7A2BBDE}"/>
                  </a:ext>
                </a:extLst>
              </p:cNvPr>
              <p:cNvSpPr/>
              <p:nvPr/>
            </p:nvSpPr>
            <p:spPr>
              <a:xfrm>
                <a:off x="3563888" y="2204864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131B9AB7-7EA3-4536-BA1B-53F1FBB5F206}"/>
                  </a:ext>
                </a:extLst>
              </p:cNvPr>
              <p:cNvSpPr/>
              <p:nvPr/>
            </p:nvSpPr>
            <p:spPr>
              <a:xfrm>
                <a:off x="3563888" y="2492896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F524B36-9A4E-45A1-B9A6-B861710803DD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964" name="TextBox 22">
              <a:extLst>
                <a:ext uri="{FF2B5EF4-FFF2-40B4-BE49-F238E27FC236}">
                  <a16:creationId xmlns:a16="http://schemas.microsoft.com/office/drawing/2014/main" id="{0CC7E94C-9998-411B-82B6-5FDCF9B8B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266" y="2851874"/>
              <a:ext cx="16177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dirty="0">
                  <a:latin typeface="Constantia" panose="02030602050306030303" pitchFamily="18" charset="0"/>
                </a:rPr>
                <a:t>Приложение </a:t>
              </a:r>
              <a:r>
                <a:rPr lang="en-US" altLang="ru-RU" dirty="0">
                  <a:latin typeface="Constantia" panose="02030602050306030303" pitchFamily="18" charset="0"/>
                </a:rPr>
                <a:t>1</a:t>
              </a:r>
              <a:endParaRPr lang="ru-RU" altLang="ru-RU" dirty="0">
                <a:latin typeface="Constantia" panose="02030602050306030303" pitchFamily="18" charset="0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64E7CBE-6DF9-474B-AC48-5631FB1D1A31}"/>
                </a:ext>
              </a:extLst>
            </p:cNvPr>
            <p:cNvSpPr/>
            <p:nvPr/>
          </p:nvSpPr>
          <p:spPr>
            <a:xfrm>
              <a:off x="756008" y="2851089"/>
              <a:ext cx="3744561" cy="25212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FA61205-E882-4AC1-8418-429741BDDF75}"/>
                </a:ext>
              </a:extLst>
            </p:cNvPr>
            <p:cNvSpPr/>
            <p:nvPr/>
          </p:nvSpPr>
          <p:spPr>
            <a:xfrm>
              <a:off x="971888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67" name="TextBox 26">
              <a:extLst>
                <a:ext uri="{FF2B5EF4-FFF2-40B4-BE49-F238E27FC236}">
                  <a16:creationId xmlns:a16="http://schemas.microsoft.com/office/drawing/2014/main" id="{A48F6513-8ACE-40DC-9ED6-DC484C912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592" y="3211914"/>
              <a:ext cx="15709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 dirty="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 dirty="0">
                  <a:latin typeface="Constantia" panose="02030602050306030303" pitchFamily="18" charset="0"/>
                </a:rPr>
              </a:br>
              <a:r>
                <a:rPr lang="ru-RU" altLang="ru-RU" sz="1200" dirty="0">
                  <a:latin typeface="Constantia" panose="02030602050306030303" pitchFamily="18" charset="0"/>
                </a:rPr>
                <a:t>потока 1</a:t>
              </a:r>
              <a:endParaRPr lang="en-US" altLang="ru-RU" sz="1200" dirty="0">
                <a:latin typeface="Constantia" panose="02030602050306030303" pitchFamily="18" charset="0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E1A5C8B1-D1F7-4DD7-B5B8-DE434C446D2B}"/>
                </a:ext>
              </a:extLst>
            </p:cNvPr>
            <p:cNvSpPr/>
            <p:nvPr/>
          </p:nvSpPr>
          <p:spPr>
            <a:xfrm>
              <a:off x="971888" y="3932289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C3455DA1-2B5C-45DF-8FAC-814B01C4276F}"/>
                </a:ext>
              </a:extLst>
            </p:cNvPr>
            <p:cNvSpPr/>
            <p:nvPr/>
          </p:nvSpPr>
          <p:spPr>
            <a:xfrm>
              <a:off x="971888" y="4219656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14F17E48-216E-49A9-B6D9-F8A2B71CD373}"/>
                </a:ext>
              </a:extLst>
            </p:cNvPr>
            <p:cNvSpPr/>
            <p:nvPr/>
          </p:nvSpPr>
          <p:spPr>
            <a:xfrm>
              <a:off x="971888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82381B59-934F-4020-9E23-4BBD1CC18A4C}"/>
                </a:ext>
              </a:extLst>
            </p:cNvPr>
            <p:cNvSpPr/>
            <p:nvPr/>
          </p:nvSpPr>
          <p:spPr>
            <a:xfrm>
              <a:off x="2916393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8392CC95-E8E9-4580-8164-0977E64FF78F}"/>
                </a:ext>
              </a:extLst>
            </p:cNvPr>
            <p:cNvSpPr/>
            <p:nvPr/>
          </p:nvSpPr>
          <p:spPr>
            <a:xfrm>
              <a:off x="2916393" y="3932289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BE881882-CC0B-4FC3-B6D2-6E4C3F66CAA0}"/>
                </a:ext>
              </a:extLst>
            </p:cNvPr>
            <p:cNvSpPr/>
            <p:nvPr/>
          </p:nvSpPr>
          <p:spPr>
            <a:xfrm>
              <a:off x="2916393" y="4219656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A67FC9B-B018-4138-B976-5D459094C271}"/>
                </a:ext>
              </a:extLst>
            </p:cNvPr>
            <p:cNvSpPr/>
            <p:nvPr/>
          </p:nvSpPr>
          <p:spPr>
            <a:xfrm>
              <a:off x="2916393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75" name="TextBox 34">
              <a:extLst>
                <a:ext uri="{FF2B5EF4-FFF2-40B4-BE49-F238E27FC236}">
                  <a16:creationId xmlns:a16="http://schemas.microsoft.com/office/drawing/2014/main" id="{D66D73CA-438B-47CD-AE3D-9370613A3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808" y="3211914"/>
              <a:ext cx="15709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>
                  <a:latin typeface="Constantia" panose="02030602050306030303" pitchFamily="18" charset="0"/>
                </a:rPr>
              </a:br>
              <a:r>
                <a:rPr lang="ru-RU" altLang="ru-RU" sz="1200">
                  <a:latin typeface="Constantia" panose="02030602050306030303" pitchFamily="18" charset="0"/>
                </a:rPr>
                <a:t>потока 2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sp>
          <p:nvSpPr>
            <p:cNvPr id="40976" name="TextBox 35">
              <a:extLst>
                <a:ext uri="{FF2B5EF4-FFF2-40B4-BE49-F238E27FC236}">
                  <a16:creationId xmlns:a16="http://schemas.microsoft.com/office/drawing/2014/main" id="{A8D9F832-1D59-4382-B17D-CB84013FD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2850" y="2851874"/>
              <a:ext cx="16177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>
                  <a:latin typeface="Constantia" panose="02030602050306030303" pitchFamily="18" charset="0"/>
                </a:rPr>
                <a:t>Приложение 2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1C4FB870-9656-4356-963F-E3127B074D2C}"/>
                </a:ext>
              </a:extLst>
            </p:cNvPr>
            <p:cNvSpPr/>
            <p:nvPr/>
          </p:nvSpPr>
          <p:spPr>
            <a:xfrm>
              <a:off x="6313324" y="2851089"/>
              <a:ext cx="1944504" cy="23052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58DF9A1C-942F-44F2-A483-E9BC7A9ACCC4}"/>
                </a:ext>
              </a:extLst>
            </p:cNvPr>
            <p:cNvSpPr/>
            <p:nvPr/>
          </p:nvSpPr>
          <p:spPr>
            <a:xfrm>
              <a:off x="6600634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79" name="TextBox 38">
              <a:extLst>
                <a:ext uri="{FF2B5EF4-FFF2-40B4-BE49-F238E27FC236}">
                  <a16:creationId xmlns:a16="http://schemas.microsoft.com/office/drawing/2014/main" id="{17E1E917-BCA7-40E0-94E7-6FE2D9431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874" y="3211914"/>
              <a:ext cx="15709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>
                  <a:latin typeface="Constantia" panose="02030602050306030303" pitchFamily="18" charset="0"/>
                </a:rPr>
              </a:br>
              <a:r>
                <a:rPr lang="ru-RU" altLang="ru-RU" sz="1200">
                  <a:latin typeface="Constantia" panose="02030602050306030303" pitchFamily="18" charset="0"/>
                </a:rPr>
                <a:t>потока 1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981C51F2-6C22-4863-99B8-98AC32628658}"/>
                </a:ext>
              </a:extLst>
            </p:cNvPr>
            <p:cNvSpPr/>
            <p:nvPr/>
          </p:nvSpPr>
          <p:spPr>
            <a:xfrm>
              <a:off x="6600634" y="3932289"/>
              <a:ext cx="1368296" cy="2873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EE4D62DD-1CB4-4950-A644-7FDB9D7C1454}"/>
                </a:ext>
              </a:extLst>
            </p:cNvPr>
            <p:cNvSpPr/>
            <p:nvPr/>
          </p:nvSpPr>
          <p:spPr>
            <a:xfrm>
              <a:off x="6600634" y="4219656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995B770-FE72-4039-9F39-10777EBD51FE}"/>
                </a:ext>
              </a:extLst>
            </p:cNvPr>
            <p:cNvSpPr/>
            <p:nvPr/>
          </p:nvSpPr>
          <p:spPr>
            <a:xfrm>
              <a:off x="6600634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83" name="TextBox 47">
              <a:extLst>
                <a:ext uri="{FF2B5EF4-FFF2-40B4-BE49-F238E27FC236}">
                  <a16:creationId xmlns:a16="http://schemas.microsoft.com/office/drawing/2014/main" id="{E30F3240-4AD7-4941-AF1F-1589815B9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832" y="45685"/>
              <a:ext cx="32922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600" b="1">
                  <a:latin typeface="Constantia" panose="02030602050306030303" pitchFamily="18" charset="0"/>
                </a:rPr>
                <a:t>Схема маршрутизации сообщений</a:t>
              </a:r>
              <a:endParaRPr lang="en-US" altLang="ru-RU" sz="1600" b="1">
                <a:latin typeface="Constantia" panose="02030602050306030303" pitchFamily="18" charset="0"/>
              </a:endParaRPr>
            </a:p>
          </p:txBody>
        </p:sp>
        <p:cxnSp>
          <p:nvCxnSpPr>
            <p:cNvPr id="25" name="Соединительная линия уступом 24">
              <a:extLst>
                <a:ext uri="{FF2B5EF4-FFF2-40B4-BE49-F238E27FC236}">
                  <a16:creationId xmlns:a16="http://schemas.microsoft.com/office/drawing/2014/main" id="{9B10FC87-B391-4F89-9013-0AC9C5517519}"/>
                </a:ext>
              </a:extLst>
            </p:cNvPr>
            <p:cNvCxnSpPr>
              <a:stCxn id="49" idx="1"/>
              <a:endCxn id="7" idx="1"/>
            </p:cNvCxnSpPr>
            <p:nvPr/>
          </p:nvCxnSpPr>
          <p:spPr>
            <a:xfrm rot="10800000" flipV="1">
              <a:off x="971888" y="1771477"/>
              <a:ext cx="2965171" cy="2016335"/>
            </a:xfrm>
            <a:prstGeom prst="bentConnector3">
              <a:avLst>
                <a:gd name="adj1" fmla="val 10771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Соединительная линия уступом 25">
              <a:extLst>
                <a:ext uri="{FF2B5EF4-FFF2-40B4-BE49-F238E27FC236}">
                  <a16:creationId xmlns:a16="http://schemas.microsoft.com/office/drawing/2014/main" id="{6902E6D7-AB6F-4FE6-84EA-2FA854F81356}"/>
                </a:ext>
              </a:extLst>
            </p:cNvPr>
            <p:cNvCxnSpPr>
              <a:stCxn id="46" idx="1"/>
              <a:endCxn id="9" idx="1"/>
            </p:cNvCxnSpPr>
            <p:nvPr/>
          </p:nvCxnSpPr>
          <p:spPr>
            <a:xfrm rot="10800000" flipV="1">
              <a:off x="971888" y="907787"/>
              <a:ext cx="2965171" cy="3168980"/>
            </a:xfrm>
            <a:prstGeom prst="bentConnector3">
              <a:avLst>
                <a:gd name="adj1" fmla="val 10771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hape 55">
              <a:extLst>
                <a:ext uri="{FF2B5EF4-FFF2-40B4-BE49-F238E27FC236}">
                  <a16:creationId xmlns:a16="http://schemas.microsoft.com/office/drawing/2014/main" id="{DA7DEA47-9E76-4737-88DA-698ECE2F345C}"/>
                </a:ext>
              </a:extLst>
            </p:cNvPr>
            <p:cNvCxnSpPr>
              <a:stCxn id="47" idx="1"/>
              <a:endCxn id="12" idx="3"/>
            </p:cNvCxnSpPr>
            <p:nvPr/>
          </p:nvCxnSpPr>
          <p:spPr>
            <a:xfrm rot="10800000" flipH="1" flipV="1">
              <a:off x="3937059" y="1195155"/>
              <a:ext cx="347630" cy="2592657"/>
            </a:xfrm>
            <a:prstGeom prst="bentConnector5">
              <a:avLst>
                <a:gd name="adj1" fmla="val -65807"/>
                <a:gd name="adj2" fmla="val 55689"/>
                <a:gd name="adj3" fmla="val 205433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Соединительная линия уступом 27">
              <a:extLst>
                <a:ext uri="{FF2B5EF4-FFF2-40B4-BE49-F238E27FC236}">
                  <a16:creationId xmlns:a16="http://schemas.microsoft.com/office/drawing/2014/main" id="{302EE8E4-0BC0-4D0B-93F7-CF453B6BDDC8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5305356" y="1484110"/>
              <a:ext cx="1295278" cy="230370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Соединительная линия уступом 28">
              <a:extLst>
                <a:ext uri="{FF2B5EF4-FFF2-40B4-BE49-F238E27FC236}">
                  <a16:creationId xmlns:a16="http://schemas.microsoft.com/office/drawing/2014/main" id="{139C536B-D167-4528-AFB6-E1770D6604ED}"/>
                </a:ext>
              </a:extLst>
            </p:cNvPr>
            <p:cNvCxnSpPr>
              <a:stCxn id="50" idx="3"/>
              <a:endCxn id="13" idx="3"/>
            </p:cNvCxnSpPr>
            <p:nvPr/>
          </p:nvCxnSpPr>
          <p:spPr>
            <a:xfrm flipH="1">
              <a:off x="4284690" y="2060432"/>
              <a:ext cx="1020666" cy="2016335"/>
            </a:xfrm>
            <a:prstGeom prst="bentConnector3">
              <a:avLst>
                <a:gd name="adj1" fmla="val -4165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Соединительная линия уступом 29">
              <a:extLst>
                <a:ext uri="{FF2B5EF4-FFF2-40B4-BE49-F238E27FC236}">
                  <a16:creationId xmlns:a16="http://schemas.microsoft.com/office/drawing/2014/main" id="{43D97B02-E42D-4133-96A5-77377BDEA654}"/>
                </a:ext>
              </a:extLst>
            </p:cNvPr>
            <p:cNvCxnSpPr>
              <a:stCxn id="51" idx="3"/>
              <a:endCxn id="14" idx="3"/>
            </p:cNvCxnSpPr>
            <p:nvPr/>
          </p:nvCxnSpPr>
          <p:spPr>
            <a:xfrm flipH="1">
              <a:off x="4284690" y="2347800"/>
              <a:ext cx="1020666" cy="2016335"/>
            </a:xfrm>
            <a:prstGeom prst="bentConnector3">
              <a:avLst>
                <a:gd name="adj1" fmla="val -22395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A45B5E90-AA8C-40E4-AD60-03A9FD8EC5C5}"/>
                </a:ext>
              </a:extLst>
            </p:cNvPr>
            <p:cNvSpPr/>
            <p:nvPr/>
          </p:nvSpPr>
          <p:spPr>
            <a:xfrm>
              <a:off x="611560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1</a:t>
              </a: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900EF3A-36C2-4777-BCF3-1F6CDC43EE28}"/>
                </a:ext>
              </a:extLst>
            </p:cNvPr>
            <p:cNvSpPr/>
            <p:nvPr/>
          </p:nvSpPr>
          <p:spPr>
            <a:xfrm>
              <a:off x="2771800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2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4F7873EA-2275-4645-BC31-06D86E1D695B}"/>
                </a:ext>
              </a:extLst>
            </p:cNvPr>
            <p:cNvSpPr/>
            <p:nvPr/>
          </p:nvSpPr>
          <p:spPr>
            <a:xfrm>
              <a:off x="4860032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3</a:t>
              </a: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20840D60-E45B-4216-B1C8-B3CCD7E35F6E}"/>
                </a:ext>
              </a:extLst>
            </p:cNvPr>
            <p:cNvSpPr/>
            <p:nvPr/>
          </p:nvSpPr>
          <p:spPr>
            <a:xfrm>
              <a:off x="6948264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4</a:t>
              </a:r>
            </a:p>
          </p:txBody>
        </p:sp>
        <p:cxnSp>
          <p:nvCxnSpPr>
            <p:cNvPr id="35" name="Соединительная линия уступом 81">
              <a:extLst>
                <a:ext uri="{FF2B5EF4-FFF2-40B4-BE49-F238E27FC236}">
                  <a16:creationId xmlns:a16="http://schemas.microsoft.com/office/drawing/2014/main" id="{78542882-BF2A-420B-8AB9-835B2DAF0A9F}"/>
                </a:ext>
              </a:extLst>
            </p:cNvPr>
            <p:cNvCxnSpPr>
              <a:stCxn id="7" idx="3"/>
              <a:endCxn id="0" idx="0"/>
            </p:cNvCxnSpPr>
            <p:nvPr/>
          </p:nvCxnSpPr>
          <p:spPr>
            <a:xfrm flipH="1">
              <a:off x="1403648" y="3787811"/>
              <a:ext cx="936537" cy="1944890"/>
            </a:xfrm>
            <a:prstGeom prst="bentConnector4">
              <a:avLst>
                <a:gd name="adj1" fmla="val -14967"/>
                <a:gd name="adj2" fmla="val 62807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Соединительная линия уступом 35">
              <a:extLst>
                <a:ext uri="{FF2B5EF4-FFF2-40B4-BE49-F238E27FC236}">
                  <a16:creationId xmlns:a16="http://schemas.microsoft.com/office/drawing/2014/main" id="{55FED937-7E9A-4BFE-A6AE-0EDA80DE684F}"/>
                </a:ext>
              </a:extLst>
            </p:cNvPr>
            <p:cNvCxnSpPr>
              <a:stCxn id="9" idx="3"/>
              <a:endCxn id="0" idx="1"/>
            </p:cNvCxnSpPr>
            <p:nvPr/>
          </p:nvCxnSpPr>
          <p:spPr>
            <a:xfrm>
              <a:off x="2340184" y="4076766"/>
              <a:ext cx="431759" cy="21957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Соединительная линия уступом 81">
              <a:extLst>
                <a:ext uri="{FF2B5EF4-FFF2-40B4-BE49-F238E27FC236}">
                  <a16:creationId xmlns:a16="http://schemas.microsoft.com/office/drawing/2014/main" id="{A95A5F94-4720-45E4-9EE5-91E3D5AD4FC8}"/>
                </a:ext>
              </a:extLst>
            </p:cNvPr>
            <p:cNvCxnSpPr>
              <a:stCxn id="12" idx="1"/>
              <a:endCxn id="0" idx="0"/>
            </p:cNvCxnSpPr>
            <p:nvPr/>
          </p:nvCxnSpPr>
          <p:spPr>
            <a:xfrm rot="10800000" flipH="1" flipV="1">
              <a:off x="2916393" y="3787811"/>
              <a:ext cx="647639" cy="1944890"/>
            </a:xfrm>
            <a:prstGeom prst="bentConnector4">
              <a:avLst>
                <a:gd name="adj1" fmla="val -35274"/>
                <a:gd name="adj2" fmla="val 8859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Соединительная линия уступом 81">
              <a:extLst>
                <a:ext uri="{FF2B5EF4-FFF2-40B4-BE49-F238E27FC236}">
                  <a16:creationId xmlns:a16="http://schemas.microsoft.com/office/drawing/2014/main" id="{31B14A98-1276-414A-BBCD-5FB780FAB5E1}"/>
                </a:ext>
              </a:extLst>
            </p:cNvPr>
            <p:cNvCxnSpPr>
              <a:stCxn id="13" idx="1"/>
              <a:endCxn id="0" idx="0"/>
            </p:cNvCxnSpPr>
            <p:nvPr/>
          </p:nvCxnSpPr>
          <p:spPr>
            <a:xfrm rot="10800000" flipH="1" flipV="1">
              <a:off x="2916393" y="4076766"/>
              <a:ext cx="2735005" cy="1655935"/>
            </a:xfrm>
            <a:prstGeom prst="bentConnector4">
              <a:avLst>
                <a:gd name="adj1" fmla="val -4401"/>
                <a:gd name="adj2" fmla="val 6265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Соединительная линия уступом 81">
              <a:extLst>
                <a:ext uri="{FF2B5EF4-FFF2-40B4-BE49-F238E27FC236}">
                  <a16:creationId xmlns:a16="http://schemas.microsoft.com/office/drawing/2014/main" id="{DA6C5DF1-EAAC-4EBA-B1AD-6400F23CAFFB}"/>
                </a:ext>
              </a:extLst>
            </p:cNvPr>
            <p:cNvCxnSpPr>
              <a:stCxn id="15" idx="0"/>
              <a:endCxn id="0" idx="1"/>
            </p:cNvCxnSpPr>
            <p:nvPr/>
          </p:nvCxnSpPr>
          <p:spPr>
            <a:xfrm rot="16200000" flipH="1">
              <a:off x="3347977" y="4761175"/>
              <a:ext cx="1763897" cy="1258770"/>
            </a:xfrm>
            <a:prstGeom prst="bentConnector4">
              <a:avLst>
                <a:gd name="adj1" fmla="val 43889"/>
                <a:gd name="adj2" fmla="val 77143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Соединительная линия уступом 153">
              <a:extLst>
                <a:ext uri="{FF2B5EF4-FFF2-40B4-BE49-F238E27FC236}">
                  <a16:creationId xmlns:a16="http://schemas.microsoft.com/office/drawing/2014/main" id="{53778588-FD70-4C2F-93EB-55A874B31FD9}"/>
                </a:ext>
              </a:extLst>
            </p:cNvPr>
            <p:cNvCxnSpPr>
              <a:stCxn id="19" idx="3"/>
              <a:endCxn id="0" idx="0"/>
            </p:cNvCxnSpPr>
            <p:nvPr/>
          </p:nvCxnSpPr>
          <p:spPr>
            <a:xfrm flipH="1">
              <a:off x="7740352" y="3787811"/>
              <a:ext cx="228579" cy="1944890"/>
            </a:xfrm>
            <a:prstGeom prst="bentConnector4">
              <a:avLst>
                <a:gd name="adj1" fmla="val -173056"/>
                <a:gd name="adj2" fmla="val 78484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8" name="TextBox 160">
              <a:extLst>
                <a:ext uri="{FF2B5EF4-FFF2-40B4-BE49-F238E27FC236}">
                  <a16:creationId xmlns:a16="http://schemas.microsoft.com/office/drawing/2014/main" id="{76362C38-9B7D-4B8B-8F2D-97309546A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979666"/>
              <a:ext cx="224837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Системная очередь сообщений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pic>
          <p:nvPicPr>
            <p:cNvPr id="41009" name="Picture 3">
              <a:extLst>
                <a:ext uri="{FF2B5EF4-FFF2-40B4-BE49-F238E27FC236}">
                  <a16:creationId xmlns:a16="http://schemas.microsoft.com/office/drawing/2014/main" id="{A8D0EA36-5C32-46C7-B9E1-787A3979C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267698"/>
              <a:ext cx="944471" cy="80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0" name="Picture 5">
              <a:extLst>
                <a:ext uri="{FF2B5EF4-FFF2-40B4-BE49-F238E27FC236}">
                  <a16:creationId xmlns:a16="http://schemas.microsoft.com/office/drawing/2014/main" id="{CE2102DF-D15E-4F78-8E9A-7DE262354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256" y="475610"/>
              <a:ext cx="1357250" cy="86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BDF41E1E-876F-4C71-8855-820D5D928B12}"/>
                </a:ext>
              </a:extLst>
            </p:cNvPr>
            <p:cNvCxnSpPr>
              <a:stCxn id="43" idx="1"/>
              <a:endCxn id="46" idx="3"/>
            </p:cNvCxnSpPr>
            <p:nvPr/>
          </p:nvCxnSpPr>
          <p:spPr>
            <a:xfrm rot="10800000">
              <a:off x="5305356" y="907787"/>
              <a:ext cx="15714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197DBFE2-0C03-44CC-B313-CA5EDD9E9CF9}"/>
                </a:ext>
              </a:extLst>
            </p:cNvPr>
            <p:cNvCxnSpPr>
              <a:stCxn id="42" idx="1"/>
              <a:endCxn id="47" idx="3"/>
            </p:cNvCxnSpPr>
            <p:nvPr/>
          </p:nvCxnSpPr>
          <p:spPr>
            <a:xfrm rot="10800000">
              <a:off x="5305356" y="1195155"/>
              <a:ext cx="995269" cy="4747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B0E089F3-51A8-403D-940E-CDAF38574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сообщений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E50C4D6-0813-43B8-A495-303368A078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sz="2800"/>
              <a:t>GUI-</a:t>
            </a:r>
            <a:r>
              <a:rPr lang="ru-RU" altLang="ru-RU" sz="2800"/>
              <a:t>поток выбирает сообщения из своей очереди с использованием </a:t>
            </a:r>
            <a:r>
              <a:rPr lang="ru-RU" altLang="ru-RU" sz="2800" b="1"/>
              <a:t>цикла выборки сообщений</a:t>
            </a:r>
            <a:endParaRPr lang="ru-RU" altLang="ru-RU" sz="2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3873621-075C-4E8C-BD65-C0672F322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Цикл выборки (обработки) сообщений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FA81EF9-EBB8-4D25-B4C1-E03D26B9B8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Цикл, вызывающий функции: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GetMessage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извлекает сообщение из очереди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TranslateMessage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переводит нажатие виртуальных клавиш в символьные сообщения, которые считываются при следующем вызове </a:t>
            </a:r>
            <a:r>
              <a:rPr lang="en-US" altLang="ru-RU" sz="2600" dirty="0" err="1"/>
              <a:t>GetMessage</a:t>
            </a:r>
            <a:r>
              <a:rPr lang="en-US" altLang="ru-RU" sz="2600" dirty="0"/>
              <a:t>()</a:t>
            </a:r>
            <a:r>
              <a:rPr lang="ru-RU" altLang="ru-RU" sz="2600" dirty="0"/>
              <a:t> или </a:t>
            </a:r>
            <a:r>
              <a:rPr lang="en-US" altLang="ru-RU" sz="2600" dirty="0" err="1"/>
              <a:t>PeekMessage</a:t>
            </a:r>
            <a:r>
              <a:rPr lang="en-US" altLang="ru-RU" sz="2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DispatchMessage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перенаправляет сообщение в </a:t>
            </a:r>
            <a:r>
              <a:rPr lang="ru-RU" altLang="ru-RU" sz="2600" b="1" dirty="0"/>
              <a:t>оконную процедуру</a:t>
            </a:r>
            <a:r>
              <a:rPr lang="en-US" altLang="ru-RU" sz="2600" dirty="0"/>
              <a:t> </a:t>
            </a:r>
            <a:r>
              <a:rPr lang="ru-RU" altLang="ru-RU" sz="2600" dirty="0"/>
              <a:t>нужного окна</a:t>
            </a:r>
            <a:endParaRPr lang="ru-RU" altLang="ru-RU" sz="2600" b="1" dirty="0"/>
          </a:p>
          <a:p>
            <a:pPr eaLnBrk="1" hangingPunct="1">
              <a:lnSpc>
                <a:spcPct val="80000"/>
              </a:lnSpc>
            </a:pPr>
            <a:endParaRPr lang="ru-RU" alt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0EC034-10DD-4A15-BDF0-CAFE24D6416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Простейший цикл обработки сообщений</a:t>
            </a:r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70432E62-5F72-4D81-997E-E4AA85E0D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349500"/>
            <a:ext cx="7775575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1400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sz="1400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sz="1400" b="1" dirty="0"/>
          </a:p>
          <a:p>
            <a:r>
              <a:rPr lang="en-US" altLang="ru-RU" sz="1400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sz="1400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sz="1400" b="1" dirty="0"/>
          </a:p>
          <a:p>
            <a:r>
              <a:rPr lang="en-US" altLang="ru-RU" sz="1400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sz="1400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sz="1400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sz="1400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sz="1400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sz="1400" b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ru-RU" altLang="ru-RU" sz="1400" b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sz="1400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if</a:t>
            </a:r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 (</a:t>
            </a:r>
            <a:r>
              <a:rPr lang="ru-RU" altLang="ru-RU" sz="1400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 == -1)</a:t>
            </a:r>
            <a:endParaRPr lang="ru-RU" altLang="ru-RU" sz="1400" b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sz="1400" b="1" dirty="0"/>
          </a:p>
          <a:p>
            <a:r>
              <a:rPr lang="ru-RU" altLang="ru-RU" sz="1400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sz="1400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произошла ошибка - нужно обработать ее и, вероятно,</a:t>
            </a:r>
            <a:endParaRPr lang="ru-RU" altLang="ru-RU" sz="1400" i="1" dirty="0"/>
          </a:p>
          <a:p>
            <a:r>
              <a:rPr lang="ru-RU" altLang="ru-RU" sz="1400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sz="1400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завершить работу приложения</a:t>
            </a:r>
            <a:endParaRPr lang="ru-RU" altLang="ru-RU" sz="1400" i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sz="1400" b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sz="1400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else</a:t>
            </a:r>
            <a:endParaRPr lang="ru-RU" altLang="ru-RU" sz="1400" b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sz="1400" b="1" dirty="0"/>
          </a:p>
          <a:p>
            <a:r>
              <a:rPr lang="ru-RU" altLang="ru-RU" sz="1400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sz="1400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Если это сообщение о нажатии виртуальной клавиши,</a:t>
            </a:r>
            <a:endParaRPr lang="ru-RU" altLang="ru-RU" sz="1400" i="1" dirty="0"/>
          </a:p>
          <a:p>
            <a:r>
              <a:rPr lang="ru-RU" altLang="ru-RU" sz="1400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sz="1400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то добавляем в очередь сообщений сообщения, несущие информацию о</a:t>
            </a:r>
            <a:endParaRPr lang="ru-RU" altLang="ru-RU" sz="1400" i="1" dirty="0"/>
          </a:p>
          <a:p>
            <a:r>
              <a:rPr lang="ru-RU" altLang="ru-RU" sz="1400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sz="1400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коде вводимого пользователем символа</a:t>
            </a:r>
            <a:endParaRPr lang="ru-RU" altLang="ru-RU" sz="1400" i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sz="1400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TranslateMessage</a:t>
            </a:r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sz="1400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sz="1400" b="1" dirty="0"/>
          </a:p>
          <a:p>
            <a:r>
              <a:rPr lang="ru-RU" altLang="ru-RU" sz="1400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sz="1400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передаем сообщение в соответствующую оконную процедуру</a:t>
            </a:r>
            <a:endParaRPr lang="ru-RU" altLang="ru-RU" sz="1400" i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sz="1400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DispatchMessage</a:t>
            </a:r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sz="1400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sz="1400" b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sz="1400" b="1" dirty="0"/>
          </a:p>
          <a:p>
            <a:r>
              <a:rPr lang="ru-RU" altLang="ru-RU" sz="1400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sz="1400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8C9D993-FD8B-4A50-B8E8-B7CED5760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F84E0D21-F5BD-4E0D-B9CA-E0089D66E3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b="1" dirty="0"/>
              <a:t>Оконная процедура</a:t>
            </a:r>
            <a:r>
              <a:rPr lang="ru-RU" dirty="0"/>
              <a:t> – функция внутри приложения, которая обрабатывает сообщения данного класса окон</a:t>
            </a:r>
          </a:p>
          <a:p>
            <a:pPr lvl="1" eaLnBrk="1" hangingPunct="1">
              <a:defRPr/>
            </a:pPr>
            <a:r>
              <a:rPr lang="ru-RU" dirty="0"/>
              <a:t>Функция </a:t>
            </a:r>
            <a:r>
              <a:rPr lang="en-US" dirty="0" err="1"/>
              <a:t>DispatchMessage</a:t>
            </a:r>
            <a:r>
              <a:rPr lang="ru-RU" dirty="0"/>
              <a:t> передаёт сообщение в соответствующую оконную процедуру</a:t>
            </a:r>
          </a:p>
          <a:p>
            <a:pPr eaLnBrk="1" hangingPunct="1">
              <a:defRPr/>
            </a:pPr>
            <a:r>
              <a:rPr lang="ru-RU" dirty="0"/>
              <a:t>Все окна одного класса по умолчанию используют одну и ту же оконную процедуру</a:t>
            </a:r>
          </a:p>
          <a:p>
            <a:pPr eaLnBrk="1" hangingPunct="1">
              <a:defRPr/>
            </a:pPr>
            <a:r>
              <a:rPr lang="ru-RU" dirty="0"/>
              <a:t>Поведение и внешний вид окна определяются реакцией оконной процедуры на получаемые сообщения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>
            <a:extLst>
              <a:ext uri="{FF2B5EF4-FFF2-40B4-BE49-F238E27FC236}">
                <a16:creationId xmlns:a16="http://schemas.microsoft.com/office/drawing/2014/main" id="{A5135562-9D43-4782-BBF2-C7E82CA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Требования к оконной процедуре</a:t>
            </a:r>
          </a:p>
        </p:txBody>
      </p:sp>
      <p:sp>
        <p:nvSpPr>
          <p:cNvPr id="47107" name="Содержимое 2">
            <a:extLst>
              <a:ext uri="{FF2B5EF4-FFF2-40B4-BE49-F238E27FC236}">
                <a16:creationId xmlns:a16="http://schemas.microsoft.com/office/drawing/2014/main" id="{2B8310B0-FA2E-4B4E-9803-8F00E1F5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Оконная процедура обрабатывает сообщения многих окон одного класса</a:t>
            </a:r>
          </a:p>
          <a:p>
            <a:pPr lvl="1"/>
            <a:r>
              <a:rPr lang="ru-RU" altLang="ru-RU" dirty="0"/>
              <a:t>Умеренное использование глобальных переменных</a:t>
            </a:r>
          </a:p>
          <a:p>
            <a:r>
              <a:rPr lang="ru-RU" altLang="ru-RU" dirty="0"/>
              <a:t>Оконная процедура должна быть </a:t>
            </a:r>
            <a:r>
              <a:rPr lang="ru-RU" altLang="ru-RU" dirty="0">
                <a:solidFill>
                  <a:srgbClr val="FF0000"/>
                </a:solidFill>
              </a:rPr>
              <a:t>реентерабельной</a:t>
            </a:r>
          </a:p>
          <a:p>
            <a:pPr lvl="1"/>
            <a:r>
              <a:rPr lang="ru-RU" altLang="ru-RU" dirty="0"/>
              <a:t>Возможен неявный рекурсивный вызов оконной процедуры</a:t>
            </a:r>
          </a:p>
          <a:p>
            <a:pPr lvl="1"/>
            <a:r>
              <a:rPr lang="ru-RU" altLang="ru-RU" dirty="0"/>
              <a:t>Минимизировать количество локальных переменных внутри оконной процедуры</a:t>
            </a:r>
          </a:p>
          <a:p>
            <a:pPr lvl="2"/>
            <a:r>
              <a:rPr lang="ru-RU" altLang="ru-RU" dirty="0"/>
              <a:t>Борьба со </a:t>
            </a:r>
            <a:r>
              <a:rPr lang="en-US" altLang="ru-RU" dirty="0"/>
              <a:t>Stack Overflow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17D2F18-F0A6-46F7-9FC8-D48D53294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Структура оконной процедуры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4FF4566-AB97-4F64-B5C8-254D42CED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 имеет следующий прототип:</a:t>
            </a:r>
          </a:p>
          <a:p>
            <a:pPr lvl="2" eaLnBrk="1" hangingPunct="1"/>
            <a:r>
              <a:rPr lang="en-US" altLang="ru-RU"/>
              <a:t>LRESULT CALLBACK WindowProc(</a:t>
            </a:r>
            <a:br>
              <a:rPr lang="en-US" altLang="ru-RU"/>
            </a:br>
            <a:r>
              <a:rPr lang="en-US" altLang="ru-RU"/>
              <a:t>HWND hwnd, </a:t>
            </a:r>
            <a:br>
              <a:rPr lang="en-US" altLang="ru-RU"/>
            </a:br>
            <a:r>
              <a:rPr lang="en-US" altLang="ru-RU"/>
              <a:t>UINT uMsg, </a:t>
            </a:r>
            <a:br>
              <a:rPr lang="en-US" altLang="ru-RU"/>
            </a:br>
            <a:r>
              <a:rPr lang="en-US" altLang="ru-RU"/>
              <a:t>WPARAM wParam, </a:t>
            </a:r>
            <a:br>
              <a:rPr lang="en-US" altLang="ru-RU"/>
            </a:br>
            <a:r>
              <a:rPr lang="en-US" altLang="ru-RU"/>
              <a:t>LPARAM lParam);</a:t>
            </a:r>
            <a:endParaRPr lang="ru-RU" altLang="ru-R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5CA1D76-0371-492A-AD18-F855CB173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 по умолчанию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2044093-9489-4679-928B-A4C870D6E4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многих оконных сообщений в системе предусмотрено поведение по умолчанию</a:t>
            </a:r>
          </a:p>
          <a:p>
            <a:pPr lvl="1" eaLnBrk="1" hangingPunct="1"/>
            <a:r>
              <a:rPr lang="ru-RU" altLang="ru-RU"/>
              <a:t>Перемещение окон</a:t>
            </a:r>
          </a:p>
          <a:p>
            <a:pPr lvl="1" eaLnBrk="1" hangingPunct="1"/>
            <a:r>
              <a:rPr lang="ru-RU" altLang="ru-RU"/>
              <a:t>Минимизация/максимизация</a:t>
            </a:r>
          </a:p>
          <a:p>
            <a:pPr lvl="1" eaLnBrk="1" hangingPunct="1"/>
            <a:r>
              <a:rPr lang="ru-RU" altLang="ru-RU"/>
              <a:t>Реакция на движения мыши</a:t>
            </a:r>
          </a:p>
          <a:p>
            <a:pPr eaLnBrk="1" hangingPunct="1"/>
            <a:r>
              <a:rPr lang="ru-RU" altLang="ru-RU" sz="2800"/>
              <a:t>Все сообщения, не обрабатываемые явно в оконной процедуре приложения, должны направляться в оконную процедуру по умолчанию</a:t>
            </a:r>
            <a:r>
              <a:rPr lang="en-US" altLang="ru-RU" sz="2800"/>
              <a:t> </a:t>
            </a:r>
            <a:r>
              <a:rPr lang="ru-RU" altLang="ru-RU" sz="2800"/>
              <a:t>при помощи вызова функции</a:t>
            </a:r>
          </a:p>
          <a:p>
            <a:pPr lvl="2" eaLnBrk="1" hangingPunct="1"/>
            <a:r>
              <a:rPr lang="en-US" altLang="ru-RU" sz="2000"/>
              <a:t>DefWindowProc(</a:t>
            </a:r>
            <a:r>
              <a:rPr lang="ru-RU" altLang="ru-RU" sz="2000"/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E81D3CE-0E55-419C-A0BC-57891DEDA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Простейшее приложение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F66CBCC0-0386-4A38-9B60-47AC023B9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941513"/>
            <a:ext cx="7777163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int APIENTRY WinMain(HINSTANCE /*hInstance*/,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                     HINSTANCE /*hPrevInstance*/,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                     LPSTR     /*lpCmdLine*/,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                     int       /*nCmdShow*/)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{</a:t>
            </a:r>
            <a:endParaRPr lang="en-US" altLang="ru-RU" sz="2000" b="1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i="1">
                <a:latin typeface="Courier New" panose="02070309020205020404" pitchFamily="49" charset="0"/>
              </a:rPr>
              <a:t>	// </a:t>
            </a:r>
            <a:r>
              <a:rPr lang="ru-RU" altLang="ru-RU" sz="2000" b="1" i="1">
                <a:latin typeface="Courier New" panose="02070309020205020404" pitchFamily="49" charset="0"/>
              </a:rPr>
              <a:t>возвращаемся в операционную систему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	return 0;</a:t>
            </a:r>
          </a:p>
          <a:p>
            <a:pPr eaLnBrk="1" hangingPunct="1"/>
            <a:r>
              <a:rPr lang="ru-RU" altLang="ru-RU" sz="2000" b="1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50000"/>
              </a:spcBef>
            </a:pPr>
            <a:endParaRPr lang="ru-RU" altLang="ru-RU" sz="20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A5BEF08-684A-4A6B-B16F-DDEBEA02C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800" dirty="0"/>
              <a:t>Пример простейшей оконной процедуры главного окна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7ABE-A7C7-4414-9FC8-A50687FC9ECD}"/>
              </a:ext>
            </a:extLst>
          </p:cNvPr>
          <p:cNvSpPr txBox="1"/>
          <p:nvPr/>
        </p:nvSpPr>
        <p:spPr>
          <a:xfrm>
            <a:off x="35496" y="1858803"/>
            <a:ext cx="90009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LRESULT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CALLBACK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UINT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switch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WM_DESTROY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Помещаем сообщение WM_QUIT в очередь сообщений потока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PostQuitMessage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(0);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break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DefWindowProc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0;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C7AD98A0-65E5-4712-870C-B85D6B5492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Перегрузка (</a:t>
            </a:r>
            <a:r>
              <a:rPr lang="en-US" altLang="ru-RU"/>
              <a:t>Subclassing)</a:t>
            </a:r>
            <a:r>
              <a:rPr lang="ru-RU" altLang="ru-RU"/>
              <a:t> оконной процедуры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BCDCAB6-7A27-4E97-BAFB-BFA0A5054D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информации об окне система хранит адрес его оконной процедуры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При посылке сообщения окну система вызывает оконную процедуру конкретного окна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 b="1" dirty="0"/>
              <a:t>Subclassing</a:t>
            </a:r>
            <a:r>
              <a:rPr lang="en-US" altLang="ru-RU" sz="2800" dirty="0"/>
              <a:t> </a:t>
            </a:r>
            <a:r>
              <a:rPr lang="ru-RU" altLang="ru-RU" sz="2800" dirty="0"/>
              <a:t>– технология, позволяющая перехватывать и обрабатывать сообщения в обход оригинальной оконной процедуры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6A46E8F4-E977-444F-943B-4612EBBC4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Принцип </a:t>
            </a:r>
            <a:r>
              <a:rPr lang="en-US" altLang="ru-RU"/>
              <a:t>SubClassing’</a:t>
            </a:r>
            <a:r>
              <a:rPr lang="ru-RU" altLang="ru-RU"/>
              <a:t>а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D497871-F70A-4C53-A65A-6EF98DD318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Приложение подменяет адрес оконной процедуры окна или оконного класса на адрес собственной оконной процедуры подкласса (</a:t>
            </a:r>
            <a:r>
              <a:rPr lang="en-US" altLang="ru-RU" sz="2400" dirty="0"/>
              <a:t>subclass procedure)</a:t>
            </a:r>
            <a:endParaRPr lang="ru-RU" altLang="ru-RU" sz="24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Новая оконная процедура может: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Передать в оригинальную оконную процедуру без изменения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Изменить сообщение и передать оригинальную оконную процедуру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Обработать сообщение самостоятельно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Похоже на паттерн «декоратор»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Subclassing </a:t>
            </a:r>
            <a:r>
              <a:rPr lang="ru-RU" altLang="ru-RU" sz="2400" dirty="0"/>
              <a:t>возможет лишь в рамках одного процесса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ru-RU" altLang="ru-RU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B26A28-79DE-488C-B8F5-20157209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</a:t>
            </a:r>
            <a:r>
              <a:rPr lang="ru-RU" dirty="0" err="1"/>
              <a:t>сабклассинга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CF3376-155B-49AE-81B7-AB8DA0EB2780}"/>
              </a:ext>
            </a:extLst>
          </p:cNvPr>
          <p:cNvSpPr/>
          <p:nvPr/>
        </p:nvSpPr>
        <p:spPr>
          <a:xfrm>
            <a:off x="4788024" y="3140968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OriginalWindowProc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35D116-2F96-4146-B1FA-35DC427F059E}"/>
              </a:ext>
            </a:extLst>
          </p:cNvPr>
          <p:cNvSpPr/>
          <p:nvPr/>
        </p:nvSpPr>
        <p:spPr>
          <a:xfrm>
            <a:off x="575556" y="3130062"/>
            <a:ext cx="22322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838B71C-C3D6-401F-85CD-071513918DBA}"/>
              </a:ext>
            </a:extLst>
          </p:cNvPr>
          <p:cNvSpPr/>
          <p:nvPr/>
        </p:nvSpPr>
        <p:spPr>
          <a:xfrm>
            <a:off x="4788024" y="5072826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CustomWindowProc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0536C1C-C780-4631-86CE-2F24767BEB6D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1691680" y="3850142"/>
            <a:ext cx="3096344" cy="1582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D0B2BF4-8DDD-4E99-B82B-21B11D65CC76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6120172" y="3861048"/>
            <a:ext cx="0" cy="121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5A99BB-3801-4F03-AE84-B38AC3EA80C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807804" y="3490102"/>
            <a:ext cx="1980220" cy="1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85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92C66529-6BEB-47B5-B0CB-EE937E8F6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Виды </a:t>
            </a:r>
            <a:r>
              <a:rPr lang="en-US" altLang="ru-RU"/>
              <a:t>Subclassing’</a:t>
            </a:r>
            <a:r>
              <a:rPr lang="ru-RU" altLang="ru-RU"/>
              <a:t>а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48728CF-93AB-4BB0-AF00-C0C52E3790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/>
              <a:t>Instance subclassing</a:t>
            </a:r>
          </a:p>
          <a:p>
            <a:pPr lvl="1" eaLnBrk="1" hangingPunct="1"/>
            <a:r>
              <a:rPr lang="ru-RU" altLang="ru-RU" dirty="0"/>
              <a:t>У созданного окна заменяется адрес оконной процедуры</a:t>
            </a:r>
          </a:p>
          <a:p>
            <a:pPr eaLnBrk="1" hangingPunct="1"/>
            <a:r>
              <a:rPr lang="en-US" altLang="ru-RU" dirty="0"/>
              <a:t>Global Subclassing</a:t>
            </a:r>
          </a:p>
          <a:p>
            <a:pPr lvl="1" eaLnBrk="1" hangingPunct="1"/>
            <a:r>
              <a:rPr lang="ru-RU" altLang="ru-RU" dirty="0"/>
              <a:t>Подменяется адрес оконной процедуры целого класса окон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717C49A0-8182-4527-935B-70782521E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Superclassing</a:t>
            </a:r>
            <a:endParaRPr lang="ru-RU" altLang="ru-RU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ED9A5C9-A45F-4CCC-8F6B-24D4AD39A3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Это технология, позволяющая создать новый класс окна с базовой функциональностью существующего класса + добавить собственную функциональность</a:t>
            </a:r>
          </a:p>
          <a:p>
            <a:pPr lvl="1" eaLnBrk="1" hangingPunct="1"/>
            <a:r>
              <a:rPr lang="ru-RU" altLang="ru-RU" dirty="0"/>
              <a:t>Часто применятся для расширения функционала существующих стандартных элементов управления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00B0B8-9B0E-4D7B-B927-7F405341956E}"/>
              </a:ext>
            </a:extLst>
          </p:cNvPr>
          <p:cNvSpPr txBox="1"/>
          <p:nvPr/>
        </p:nvSpPr>
        <p:spPr>
          <a:xfrm>
            <a:off x="457200" y="2060848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WINAPI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WinMain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  </a:t>
            </a:r>
            <a:r>
              <a:rPr lang="en-US" sz="16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HINSTANCE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hPrevInstance</a:t>
            </a:r>
            <a:r>
              <a:rPr lang="en-US" sz="1600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LPSTR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lpCmdLine</a:t>
            </a:r>
            <a:r>
              <a:rPr lang="en-US" sz="1600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ru-RU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Показываем главное окно приложения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ShowWindow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UpdateWindow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MainLoop</a:t>
            </a: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3D1D346-0280-497C-85F8-6B923FF1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всё вместе</a:t>
            </a:r>
          </a:p>
        </p:txBody>
      </p:sp>
    </p:spTree>
    <p:extLst>
      <p:ext uri="{BB962C8B-B14F-4D97-AF65-F5344CB8AC3E}">
        <p14:creationId xmlns:p14="http://schemas.microsoft.com/office/powerpoint/2010/main" val="6689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A0D906-3294-401C-A16D-3230A6C9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914F17D-2056-4084-B241-E903C7D4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519" y="2013491"/>
            <a:ext cx="5394962" cy="4232780"/>
          </a:xfrm>
        </p:spPr>
      </p:pic>
    </p:spTree>
    <p:extLst>
      <p:ext uri="{BB962C8B-B14F-4D97-AF65-F5344CB8AC3E}">
        <p14:creationId xmlns:p14="http://schemas.microsoft.com/office/powerpoint/2010/main" val="4182003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6542156-D777-4423-83D0-D4D3AFE1658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/>
              <a:t>Часто используемые сообщения</a:t>
            </a:r>
          </a:p>
        </p:txBody>
      </p:sp>
      <p:sp>
        <p:nvSpPr>
          <p:cNvPr id="55299" name="Текст 4">
            <a:extLst>
              <a:ext uri="{FF2B5EF4-FFF2-40B4-BE49-F238E27FC236}">
                <a16:creationId xmlns:a16="http://schemas.microsoft.com/office/drawing/2014/main" id="{734CF73E-4165-4F63-9560-E5F66A824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C70A711-C30D-449B-A4A2-C3B410A67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WM_CREATE</a:t>
            </a:r>
            <a:endParaRPr lang="ru-RU" altLang="ru-RU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75B479E-7289-4EAB-B610-1D9C68BF2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Уведомление о создании экземпляра окна.</a:t>
            </a:r>
          </a:p>
          <a:p>
            <a:pPr eaLnBrk="1" hangingPunct="1"/>
            <a:r>
              <a:rPr lang="ru-RU" altLang="ru-RU" dirty="0"/>
              <a:t>Вызывается в ходе создания окна при помощи </a:t>
            </a:r>
            <a:r>
              <a:rPr lang="en-US" altLang="ru-RU" dirty="0" err="1"/>
              <a:t>CreateWindowEx</a:t>
            </a:r>
            <a:r>
              <a:rPr lang="ru-RU" altLang="ru-RU" dirty="0"/>
              <a:t>()</a:t>
            </a:r>
            <a:endParaRPr lang="en-US" altLang="ru-RU" dirty="0"/>
          </a:p>
          <a:p>
            <a:pPr eaLnBrk="1" hangingPunct="1"/>
            <a:r>
              <a:rPr lang="ru-RU" altLang="ru-RU" dirty="0"/>
              <a:t>В обработчике сообщения можно выполнить дополнительную инициализацию окна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8E054-0C34-4DC2-8B5D-7ADAB8EE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WinMain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F9BEC-15AB-4FEE-9629-E7745FFD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Параметры</a:t>
            </a:r>
          </a:p>
          <a:p>
            <a:pPr lvl="1"/>
            <a:r>
              <a:rPr lang="en-US" dirty="0" err="1"/>
              <a:t>hInstance</a:t>
            </a:r>
            <a:r>
              <a:rPr lang="en-US" dirty="0"/>
              <a:t> – </a:t>
            </a:r>
            <a:r>
              <a:rPr lang="ru-RU" dirty="0"/>
              <a:t>дескриптор экземпляра приложения</a:t>
            </a:r>
          </a:p>
          <a:p>
            <a:pPr lvl="2"/>
            <a:r>
              <a:rPr lang="ru-RU" dirty="0"/>
              <a:t>Используется для загрузки ресурсов приложения, создания окон</a:t>
            </a:r>
          </a:p>
          <a:p>
            <a:pPr lvl="1"/>
            <a:r>
              <a:rPr lang="en-US" dirty="0" err="1"/>
              <a:t>hPrevInstance</a:t>
            </a:r>
            <a:r>
              <a:rPr lang="en-US" dirty="0"/>
              <a:t> – </a:t>
            </a:r>
            <a:r>
              <a:rPr lang="ru-RU" dirty="0"/>
              <a:t>не используется</a:t>
            </a:r>
          </a:p>
          <a:p>
            <a:pPr lvl="1"/>
            <a:r>
              <a:rPr lang="en-US" dirty="0" err="1"/>
              <a:t>lpCmdLine</a:t>
            </a:r>
            <a:r>
              <a:rPr lang="en-US" dirty="0"/>
              <a:t> –</a:t>
            </a:r>
            <a:r>
              <a:rPr lang="ru-RU" dirty="0"/>
              <a:t> параметры командной строки приложения</a:t>
            </a:r>
          </a:p>
          <a:p>
            <a:pPr lvl="1"/>
            <a:r>
              <a:rPr lang="en-US" dirty="0" err="1"/>
              <a:t>nCmdShow</a:t>
            </a:r>
            <a:r>
              <a:rPr lang="en-US" dirty="0"/>
              <a:t> – </a:t>
            </a:r>
            <a:r>
              <a:rPr lang="ru-RU" dirty="0"/>
              <a:t>режим отображения главного окна приложения</a:t>
            </a:r>
          </a:p>
          <a:p>
            <a:r>
              <a:rPr lang="ru-RU" dirty="0" err="1"/>
              <a:t>Вовращаемое</a:t>
            </a:r>
            <a:r>
              <a:rPr lang="ru-RU" dirty="0"/>
              <a:t> значение – код возврата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087644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0216CC1-A29D-48BB-9590-D8CCF193A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WM_MOVE</a:t>
            </a:r>
            <a:endParaRPr lang="ru-RU" altLang="ru-RU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5302B6D-AE67-42BB-83F6-4587D41D06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его перемещения</a:t>
            </a:r>
            <a:endParaRPr lang="en-US" altLang="ru-RU"/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WM_MOVING</a:t>
            </a:r>
            <a:r>
              <a:rPr lang="en-US" altLang="ru-RU"/>
              <a:t> </a:t>
            </a:r>
            <a:r>
              <a:rPr lang="ru-RU" altLang="ru-RU"/>
              <a:t>посылается окну во время его перемещения</a:t>
            </a:r>
          </a:p>
          <a:p>
            <a:pPr lvl="1" eaLnBrk="1" hangingPunct="1"/>
            <a:r>
              <a:rPr lang="ru-RU" altLang="ru-RU"/>
              <a:t>Приложение может изменить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402BFB3-A804-466F-867B-6D0F78074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WM_SIZE</a:t>
            </a:r>
            <a:endParaRPr lang="ru-RU" altLang="ru-RU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80073E1-038E-4216-BB2C-17AAA18282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изменения его размеров</a:t>
            </a:r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WM_SIZING</a:t>
            </a:r>
            <a:r>
              <a:rPr lang="en-US" altLang="ru-RU"/>
              <a:t> </a:t>
            </a:r>
            <a:r>
              <a:rPr lang="ru-RU" altLang="ru-RU"/>
              <a:t>посылается </a:t>
            </a:r>
            <a:r>
              <a:rPr lang="ru-RU" altLang="ru-RU" b="1"/>
              <a:t>во время</a:t>
            </a:r>
            <a:r>
              <a:rPr lang="ru-RU" altLang="ru-RU"/>
              <a:t> изменения размеров окна</a:t>
            </a:r>
          </a:p>
          <a:p>
            <a:pPr lvl="1" eaLnBrk="1" hangingPunct="1"/>
            <a:r>
              <a:rPr lang="ru-RU" altLang="ru-RU"/>
              <a:t>Приложение может изменить размеры и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9854D35-7F8B-4ED7-806C-CBDC519097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Особенности графического вывода в многозадачной среде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2FE1285-3BD5-4A9A-A72B-AA53A057C5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В многозадачных ОС одновременно могут работать несколько приложений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Приложения создают окна, которые используют общую площадь экрана монитора</a:t>
            </a:r>
            <a:r>
              <a:rPr lang="en-US" altLang="ru-RU" dirty="0"/>
              <a:t>, </a:t>
            </a:r>
            <a:r>
              <a:rPr lang="ru-RU" altLang="ru-RU" dirty="0"/>
              <a:t>перекрывая друг друга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DE334D5-6102-42BC-BE4C-7A564B6A9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Эта ситуация динамически изменяется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03327377-F117-4CF2-A72E-C86CAD33A4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Подобно тому, как на обычном столе человек может перекладывать бумажные документы с места на место, пользователь графической ОС может  переключаться между окнами, перемещать их по экрану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При этом ранее закрытые области экрана и окон должны своевременно показывать пользователю ранее скрытую часть информации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Такой подход позволяет обеспечить интуитивно понятное поведение графического интерфейса пользователя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B2A40023-BD6E-4C92-BA66-675DD9B0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>
            <a:extLst>
              <a:ext uri="{FF2B5EF4-FFF2-40B4-BE49-F238E27FC236}">
                <a16:creationId xmlns:a16="http://schemas.microsoft.com/office/drawing/2014/main" id="{1B285597-5684-41CD-BD67-E41B8315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1354138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>
            <a:extLst>
              <a:ext uri="{FF2B5EF4-FFF2-40B4-BE49-F238E27FC236}">
                <a16:creationId xmlns:a16="http://schemas.microsoft.com/office/drawing/2014/main" id="{F2C20271-6F5B-4963-BFAA-9A5BA17F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419350"/>
            <a:ext cx="412591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>
            <a:extLst>
              <a:ext uri="{FF2B5EF4-FFF2-40B4-BE49-F238E27FC236}">
                <a16:creationId xmlns:a16="http://schemas.microsoft.com/office/drawing/2014/main" id="{4F93141E-7C6E-4EF6-A763-B25EC4E4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1354138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0.26545 -0.1958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-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49AF4AC-509E-48EC-8CD6-9EEA8406B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операционной системы</a:t>
            </a:r>
            <a:r>
              <a:rPr lang="en-US" altLang="ru-RU"/>
              <a:t> Windows</a:t>
            </a:r>
            <a:endParaRPr lang="ru-RU" altLang="ru-RU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ACA13253-9313-4B67-81B7-06B1B67CBA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ОС </a:t>
            </a:r>
            <a:r>
              <a:rPr lang="en-US" altLang="ru-RU" sz="2800" dirty="0"/>
              <a:t>Windows</a:t>
            </a:r>
            <a:r>
              <a:rPr lang="ru-RU" altLang="ru-RU" sz="2800" dirty="0"/>
              <a:t> хранит информацию обо всех окнах в системе</a:t>
            </a:r>
          </a:p>
          <a:p>
            <a:pPr lvl="1" eaLnBrk="1" hangingPunct="1"/>
            <a:r>
              <a:rPr lang="ru-RU" altLang="ru-RU" dirty="0"/>
              <a:t>Пользовательские приложения не имеют прямого доступа к этой информации</a:t>
            </a:r>
          </a:p>
          <a:p>
            <a:pPr lvl="1" eaLnBrk="1" hangingPunct="1"/>
            <a:r>
              <a:rPr lang="ru-RU" altLang="ru-RU" dirty="0"/>
              <a:t>Все операции над окнами возможны только через функции ОС, принимающие </a:t>
            </a:r>
            <a:r>
              <a:rPr lang="ru-RU" altLang="ru-RU" b="1" dirty="0"/>
              <a:t>дескриптор окна</a:t>
            </a:r>
          </a:p>
          <a:p>
            <a:pPr lvl="1" eaLnBrk="1" hangingPunct="1"/>
            <a:r>
              <a:rPr lang="en-US" altLang="ru-RU" dirty="0"/>
              <a:t>Windows </a:t>
            </a:r>
            <a:r>
              <a:rPr lang="ru-RU" altLang="ru-RU" dirty="0"/>
              <a:t>отслеживает изменения во взаимном положении окон, определяет области требующие перерисовки и уведомляет приложения посредством отсылки сообщений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F615903E-6102-4F49-9E2C-78A54C9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>
            <a:extLst>
              <a:ext uri="{FF2B5EF4-FFF2-40B4-BE49-F238E27FC236}">
                <a16:creationId xmlns:a16="http://schemas.microsoft.com/office/drawing/2014/main" id="{D857E4B0-39E2-4600-A359-5FA35628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>
            <a:extLst>
              <a:ext uri="{FF2B5EF4-FFF2-40B4-BE49-F238E27FC236}">
                <a16:creationId xmlns:a16="http://schemas.microsoft.com/office/drawing/2014/main" id="{BF7022A3-9DDB-4370-9F58-8662C74F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>
            <a:extLst>
              <a:ext uri="{FF2B5EF4-FFF2-40B4-BE49-F238E27FC236}">
                <a16:creationId xmlns:a16="http://schemas.microsoft.com/office/drawing/2014/main" id="{8F233F10-AA19-4611-BA2F-DC68C0A1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>
            <a:extLst>
              <a:ext uri="{FF2B5EF4-FFF2-40B4-BE49-F238E27FC236}">
                <a16:creationId xmlns:a16="http://schemas.microsoft.com/office/drawing/2014/main" id="{379CA152-C439-4BCD-8F18-01956FD4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2214563"/>
            <a:ext cx="36083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1" name="Rectangle 7" descr="Широкий диагональный 2">
            <a:extLst>
              <a:ext uri="{FF2B5EF4-FFF2-40B4-BE49-F238E27FC236}">
                <a16:creationId xmlns:a16="http://schemas.microsoft.com/office/drawing/2014/main" id="{1BA1446B-CBCB-496A-B969-A20689DDA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205038"/>
            <a:ext cx="2016125" cy="276542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8072" name="AutoShape 8">
            <a:extLst>
              <a:ext uri="{FF2B5EF4-FFF2-40B4-BE49-F238E27FC236}">
                <a16:creationId xmlns:a16="http://schemas.microsoft.com/office/drawing/2014/main" id="{A78EC848-5452-4228-AEEF-4AB65F95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5445125"/>
            <a:ext cx="2951163" cy="720725"/>
          </a:xfrm>
          <a:prstGeom prst="wedgeRectCallout">
            <a:avLst>
              <a:gd name="adj1" fmla="val -36713"/>
              <a:gd name="adj2" fmla="val -165199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Недействительная область</a:t>
            </a:r>
            <a:r>
              <a:rPr lang="en-US" altLang="ru-RU" sz="2000"/>
              <a:t> </a:t>
            </a:r>
            <a:r>
              <a:rPr lang="ru-RU" altLang="ru-RU" sz="2000"/>
              <a:t>окна</a:t>
            </a:r>
          </a:p>
        </p:txBody>
      </p:sp>
      <p:sp>
        <p:nvSpPr>
          <p:cNvPr id="88073" name="Rectangle 9">
            <a:extLst>
              <a:ext uri="{FF2B5EF4-FFF2-40B4-BE49-F238E27FC236}">
                <a16:creationId xmlns:a16="http://schemas.microsoft.com/office/drawing/2014/main" id="{7CBF2F77-DD59-48EF-BE12-7C7607E2D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3284538"/>
            <a:ext cx="2087562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88074" name="Rectangle 10">
            <a:extLst>
              <a:ext uri="{FF2B5EF4-FFF2-40B4-BE49-F238E27FC236}">
                <a16:creationId xmlns:a16="http://schemas.microsoft.com/office/drawing/2014/main" id="{13D58A60-4913-4EF7-A0CE-C95A902E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3284538"/>
            <a:ext cx="1800225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88075" name="AutoShape 11">
            <a:extLst>
              <a:ext uri="{FF2B5EF4-FFF2-40B4-BE49-F238E27FC236}">
                <a16:creationId xmlns:a16="http://schemas.microsoft.com/office/drawing/2014/main" id="{6D808E10-C820-4CE1-8E34-82023392A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789363"/>
            <a:ext cx="2951163" cy="792162"/>
          </a:xfrm>
          <a:prstGeom prst="wedgeRectCallout">
            <a:avLst>
              <a:gd name="adj1" fmla="val 66782"/>
              <a:gd name="adj2" fmla="val -290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Приложение очищает задний фон окна</a:t>
            </a:r>
          </a:p>
        </p:txBody>
      </p:sp>
      <p:sp>
        <p:nvSpPr>
          <p:cNvPr id="88076" name="AutoShape 12">
            <a:extLst>
              <a:ext uri="{FF2B5EF4-FFF2-40B4-BE49-F238E27FC236}">
                <a16:creationId xmlns:a16="http://schemas.microsoft.com/office/drawing/2014/main" id="{64471472-E0BC-4F7F-930A-F64E3161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620713"/>
            <a:ext cx="3673475" cy="1081087"/>
          </a:xfrm>
          <a:prstGeom prst="wedgeRectCallout">
            <a:avLst>
              <a:gd name="adj1" fmla="val -64306"/>
              <a:gd name="adj2" fmla="val 187593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Приложение производит рисование графического содержимого окна</a:t>
            </a:r>
          </a:p>
        </p:txBody>
      </p:sp>
      <p:sp>
        <p:nvSpPr>
          <p:cNvPr id="88077" name="AutoShape 13">
            <a:extLst>
              <a:ext uri="{FF2B5EF4-FFF2-40B4-BE49-F238E27FC236}">
                <a16:creationId xmlns:a16="http://schemas.microsoft.com/office/drawing/2014/main" id="{5C67EF5B-0BA8-49C1-9451-646DA6D4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300663"/>
            <a:ext cx="4032250" cy="863600"/>
          </a:xfrm>
          <a:prstGeom prst="wedgeRectCallout">
            <a:avLst>
              <a:gd name="adj1" fmla="val 36417"/>
              <a:gd name="adj2" fmla="val -14669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Область окна требующая отрисовки содержимого</a:t>
            </a:r>
          </a:p>
        </p:txBody>
      </p:sp>
      <p:pic>
        <p:nvPicPr>
          <p:cNvPr id="88078" name="Picture 14" descr="popup">
            <a:extLst>
              <a:ext uri="{FF2B5EF4-FFF2-40B4-BE49-F238E27FC236}">
                <a16:creationId xmlns:a16="http://schemas.microsoft.com/office/drawing/2014/main" id="{D8E789A5-3820-4659-959E-47A0C7AD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76475"/>
            <a:ext cx="11811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Picture 15" descr="cursor">
            <a:extLst>
              <a:ext uri="{FF2B5EF4-FFF2-40B4-BE49-F238E27FC236}">
                <a16:creationId xmlns:a16="http://schemas.microsoft.com/office/drawing/2014/main" id="{AB7D7CC0-512F-4B2D-B945-48CE6BB0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429000"/>
            <a:ext cx="180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C -0.03975 0.01875 -0.19253 0.08681 -0.23871 0.11204 C -0.28489 0.13727 -0.26944 0.14283 -0.2776 0.1509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53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76 0.15093 C -0.26163 0.15232 -0.22934 0.17709 -0.18142 0.1595 C -0.1335 0.1419 -0.02777 0.08149 0.00938 0.04607 C 0.04653 0.01065 0.04358 -0.02291 0.04184 -0.05277 C 0.04011 -0.08263 0.00747 -0.11689 -0.00156 -0.13379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98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13379 C -0.00642 -0.13796 -0.02274 -0.15231 -0.03073 -0.15833 C -0.03871 -0.16435 -0.04583 -0.16713 -0.04982 -0.16944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1" grpId="0" animBg="1"/>
      <p:bldP spid="88071" grpId="1" animBg="1"/>
      <p:bldP spid="88072" grpId="0" animBg="1"/>
      <p:bldP spid="88072" grpId="1" animBg="1"/>
      <p:bldP spid="88073" grpId="0" animBg="1"/>
      <p:bldP spid="88073" grpId="1" animBg="1"/>
      <p:bldP spid="88074" grpId="0" animBg="1"/>
      <p:bldP spid="88074" grpId="1" animBg="1"/>
      <p:bldP spid="88075" grpId="0" animBg="1"/>
      <p:bldP spid="88075" grpId="1" animBg="1"/>
      <p:bldP spid="88076" grpId="0" animBg="1"/>
      <p:bldP spid="88076" grpId="1" animBg="1"/>
      <p:bldP spid="88077" grpId="0" animBg="1"/>
      <p:bldP spid="88077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19F74263-6938-4C5E-A94A-99DF17A56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B5EAB64-4B85-465F-BC05-C137B1141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Посылается окну в тот момент, когда его фон должен быть очищен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Это подготовка недействительной области окна к отрисовке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Приложение может использовать это сообщение для заполнения заднего фона окна каким-нибудь узором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Оконная процедура по умолчанию просто заполняет задний фон кистью, указанной при регистрации класса окна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24036FF-4DC7-4C94-AD5D-E36FCD2B3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BDEE927-CFA3-4F0D-9793-A8411D3D0D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в том случае, когда какая-то часть его клиентской области требует перерисовки</a:t>
            </a:r>
          </a:p>
          <a:p>
            <a:pPr lvl="1" eaLnBrk="1" hangingPunct="1"/>
            <a:r>
              <a:rPr lang="ru-RU" altLang="ru-RU"/>
              <a:t>Приложение вызывало функцию </a:t>
            </a:r>
            <a:r>
              <a:rPr lang="en-US" altLang="ru-RU"/>
              <a:t>RedrawWindow() </a:t>
            </a:r>
            <a:r>
              <a:rPr lang="ru-RU" altLang="ru-RU"/>
              <a:t>или </a:t>
            </a:r>
            <a:r>
              <a:rPr lang="en-US" altLang="ru-RU"/>
              <a:t>UpdateWindow()</a:t>
            </a:r>
          </a:p>
          <a:p>
            <a:pPr lvl="1" eaLnBrk="1" hangingPunct="1"/>
            <a:r>
              <a:rPr lang="ru-RU" altLang="ru-RU"/>
              <a:t>Область окна стала недействительной при сворачивании</a:t>
            </a:r>
            <a:r>
              <a:rPr lang="en-US" altLang="ru-RU"/>
              <a:t>/</a:t>
            </a:r>
            <a:r>
              <a:rPr lang="ru-RU" altLang="ru-RU"/>
              <a:t>перемещении окна на верхнем уровне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E07A2237-187C-4CEC-9EBC-FBC96D421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сообщения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5D6FAF4-009C-47DC-B9E0-AE8A60269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060575"/>
            <a:ext cx="8569077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LRESULT CALLBACK </a:t>
            </a:r>
            <a:r>
              <a:rPr lang="ru-RU" altLang="ru-RU" b="1" dirty="0" err="1">
                <a:latin typeface="Courier New" panose="02070309020205020404" pitchFamily="49" charset="0"/>
              </a:rPr>
              <a:t>MainWndProc</a:t>
            </a:r>
            <a:r>
              <a:rPr lang="ru-RU" altLang="ru-RU" b="1" dirty="0">
                <a:latin typeface="Courier New" panose="02070309020205020404" pitchFamily="49" charset="0"/>
              </a:rPr>
              <a:t>(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  HWND </a:t>
            </a:r>
            <a:r>
              <a:rPr lang="ru-RU" altLang="ru-RU" b="1" dirty="0" err="1">
                <a:latin typeface="Courier New" panose="02070309020205020404" pitchFamily="49" charset="0"/>
              </a:rPr>
              <a:t>hWnd</a:t>
            </a:r>
            <a:r>
              <a:rPr lang="ru-RU" altLang="ru-RU" b="1" dirty="0">
                <a:latin typeface="Courier New" panose="02070309020205020404" pitchFamily="49" charset="0"/>
              </a:rPr>
              <a:t>, UINT </a:t>
            </a:r>
            <a:r>
              <a:rPr lang="ru-RU" altLang="ru-RU" b="1" dirty="0" err="1">
                <a:latin typeface="Courier New" panose="02070309020205020404" pitchFamily="49" charset="0"/>
              </a:rPr>
              <a:t>uMsg</a:t>
            </a:r>
            <a:r>
              <a:rPr lang="ru-RU" altLang="ru-RU" b="1" dirty="0">
                <a:latin typeface="Courier New" panose="02070309020205020404" pitchFamily="49" charset="0"/>
              </a:rPr>
              <a:t>, WPARAM </a:t>
            </a:r>
            <a:r>
              <a:rPr lang="ru-RU" altLang="ru-RU" b="1" dirty="0" err="1">
                <a:latin typeface="Courier New" panose="02070309020205020404" pitchFamily="49" charset="0"/>
              </a:rPr>
              <a:t>wParam</a:t>
            </a:r>
            <a:r>
              <a:rPr lang="ru-RU" altLang="ru-RU" b="1" dirty="0">
                <a:latin typeface="Courier New" panose="02070309020205020404" pitchFamily="49" charset="0"/>
              </a:rPr>
              <a:t>, LPARAM </a:t>
            </a:r>
            <a:r>
              <a:rPr lang="ru-RU" altLang="ru-RU" b="1" dirty="0" err="1">
                <a:latin typeface="Courier New" panose="02070309020205020404" pitchFamily="49" charset="0"/>
              </a:rPr>
              <a:t>lParam</a:t>
            </a:r>
            <a:r>
              <a:rPr lang="ru-RU" altLang="ru-RU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{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switch (</a:t>
            </a:r>
            <a:r>
              <a:rPr lang="en-US" altLang="ru-RU" b="1" dirty="0" err="1">
                <a:latin typeface="Courier New" panose="02070309020205020404" pitchFamily="49" charset="0"/>
              </a:rPr>
              <a:t>uMsg</a:t>
            </a:r>
            <a:r>
              <a:rPr lang="en-US" altLang="ru-RU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{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case WM_PAINT: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{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PAINTSTRUCT 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HDC dc = </a:t>
            </a:r>
            <a:r>
              <a:rPr lang="en-US" altLang="ru-RU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BeginPaint</a:t>
            </a:r>
            <a:r>
              <a:rPr lang="en-US" altLang="ru-RU" b="1" dirty="0">
                <a:latin typeface="Courier New" panose="02070309020205020404" pitchFamily="49" charset="0"/>
              </a:rPr>
              <a:t>(</a:t>
            </a:r>
            <a:r>
              <a:rPr lang="en-US" altLang="ru-RU" b="1" dirty="0" err="1">
                <a:latin typeface="Courier New" panose="02070309020205020404" pitchFamily="49" charset="0"/>
              </a:rPr>
              <a:t>hWnd</a:t>
            </a:r>
            <a:r>
              <a:rPr lang="en-US" altLang="ru-RU" b="1" dirty="0">
                <a:latin typeface="Courier New" panose="02070309020205020404" pitchFamily="49" charset="0"/>
              </a:rPr>
              <a:t>, &amp;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// </a:t>
            </a:r>
            <a:r>
              <a:rPr lang="ru-RU" altLang="ru-RU" b="1" dirty="0">
                <a:latin typeface="Courier New" panose="02070309020205020404" pitchFamily="49" charset="0"/>
              </a:rPr>
              <a:t>выполняем рисование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			</a:t>
            </a:r>
            <a:r>
              <a:rPr lang="en-US" altLang="ru-RU" b="1" dirty="0">
                <a:latin typeface="Courier New" panose="02070309020205020404" pitchFamily="49" charset="0"/>
              </a:rPr>
              <a:t>// </a:t>
            </a:r>
            <a:r>
              <a:rPr lang="ru-RU" altLang="ru-RU" b="1" dirty="0">
                <a:latin typeface="Courier New" panose="02070309020205020404" pitchFamily="49" charset="0"/>
              </a:rPr>
              <a:t>...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</a:t>
            </a:r>
            <a:r>
              <a:rPr lang="en-US" altLang="ru-RU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EndPaint</a:t>
            </a:r>
            <a:r>
              <a:rPr lang="en-US" altLang="ru-RU" b="1" dirty="0">
                <a:latin typeface="Courier New" panose="02070309020205020404" pitchFamily="49" charset="0"/>
              </a:rPr>
              <a:t>(</a:t>
            </a:r>
            <a:r>
              <a:rPr lang="en-US" altLang="ru-RU" b="1" dirty="0" err="1">
                <a:latin typeface="Courier New" panose="02070309020205020404" pitchFamily="49" charset="0"/>
              </a:rPr>
              <a:t>hWnd</a:t>
            </a:r>
            <a:r>
              <a:rPr lang="en-US" altLang="ru-RU" b="1" dirty="0">
                <a:latin typeface="Courier New" panose="02070309020205020404" pitchFamily="49" charset="0"/>
              </a:rPr>
              <a:t>, &amp;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}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break;</a:t>
            </a:r>
            <a:endParaRPr lang="ru-RU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	</a:t>
            </a:r>
            <a:r>
              <a:rPr lang="en-US" altLang="ru-RU" b="1" dirty="0">
                <a:latin typeface="Courier New" panose="02070309020205020404" pitchFamily="49" charset="0"/>
              </a:rPr>
              <a:t>//</a:t>
            </a:r>
            <a:r>
              <a:rPr lang="ru-RU" altLang="ru-RU" b="1" dirty="0">
                <a:latin typeface="Courier New" panose="02070309020205020404" pitchFamily="49" charset="0"/>
              </a:rPr>
              <a:t> обработка остальных сообщений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4C0EE04-DAE2-4F6F-80E9-75B9DCDAF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Окно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51CDB72-9733-474F-96EC-0A6675AAD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Окно –прямоугольная область экрана для отображения выводимой информации и получения пользовательского ввода</a:t>
            </a:r>
          </a:p>
          <a:p>
            <a:r>
              <a:rPr lang="ru-RU" altLang="ru-RU" dirty="0"/>
              <a:t>В современных ОС одновременно работает множество процессов</a:t>
            </a:r>
          </a:p>
          <a:p>
            <a:r>
              <a:rPr lang="ru-RU" altLang="ru-RU" dirty="0"/>
              <a:t>Область экрана – общая для всех окон в системе</a:t>
            </a:r>
          </a:p>
          <a:p>
            <a:pPr lvl="1"/>
            <a:r>
              <a:rPr lang="ru-RU" altLang="ru-RU" dirty="0"/>
              <a:t>Только одно окно может в заданный момент времени получать вводимую информацию от пользователя</a:t>
            </a:r>
          </a:p>
          <a:p>
            <a:r>
              <a:rPr lang="ru-RU" altLang="ru-RU" dirty="0"/>
              <a:t>В мобильных ОС, как правило, только одно приложение может использовать экран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1E933C4-E255-44D2-AD40-191642927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WM_DESTROY</a:t>
            </a:r>
            <a:endParaRPr lang="ru-RU" altLang="ru-RU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2AAD4B8-6E3C-472A-8FCD-38315FD78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Посылается окну перед его уничтожением</a:t>
            </a:r>
          </a:p>
          <a:p>
            <a:pPr lvl="1" eaLnBrk="1" hangingPunct="1"/>
            <a:r>
              <a:rPr lang="ru-RU" altLang="ru-RU" dirty="0"/>
              <a:t>Дочерние окна получают данное сообщение вслед за родительским</a:t>
            </a:r>
          </a:p>
          <a:p>
            <a:pPr eaLnBrk="1" hangingPunct="1"/>
            <a:r>
              <a:rPr lang="ru-RU" altLang="ru-RU" dirty="0"/>
              <a:t>При уничтожении главного окна приложения обычно происходит вызов функции </a:t>
            </a:r>
            <a:r>
              <a:rPr lang="en-US" altLang="ru-RU" b="1" dirty="0" err="1"/>
              <a:t>PostQuitMessage</a:t>
            </a:r>
            <a:r>
              <a:rPr lang="ru-RU" altLang="ru-RU" b="1" dirty="0"/>
              <a:t>()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AADE252-B63A-48A2-B554-D4BAD184E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WM_QUIT</a:t>
            </a: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BAB0388-2BF4-499E-9570-1B02379A98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сообщение посылается </a:t>
            </a:r>
            <a:r>
              <a:rPr lang="ru-RU" altLang="ru-RU" b="1" dirty="0"/>
              <a:t>потоку </a:t>
            </a:r>
            <a:r>
              <a:rPr lang="en-US" altLang="ru-RU" dirty="0"/>
              <a:t>(</a:t>
            </a:r>
            <a:r>
              <a:rPr lang="ru-RU" altLang="ru-RU" dirty="0"/>
              <a:t>а не окну) в качестве запроса на завершение его работы</a:t>
            </a:r>
          </a:p>
          <a:p>
            <a:pPr eaLnBrk="1" hangingPunct="1"/>
            <a:r>
              <a:rPr lang="ru-RU" altLang="ru-RU" dirty="0"/>
              <a:t>Функция </a:t>
            </a:r>
            <a:r>
              <a:rPr lang="en-US" altLang="ru-RU" dirty="0" err="1"/>
              <a:t>GetMessage</a:t>
            </a:r>
            <a:r>
              <a:rPr lang="ru-RU" altLang="ru-RU" dirty="0"/>
              <a:t>() возвращает значение </a:t>
            </a:r>
            <a:r>
              <a:rPr lang="en-US" altLang="ru-RU" dirty="0"/>
              <a:t>0 </a:t>
            </a:r>
            <a:r>
              <a:rPr lang="ru-RU" altLang="ru-RU" dirty="0"/>
              <a:t>при извлечении сообщения </a:t>
            </a:r>
            <a:r>
              <a:rPr lang="en-US" altLang="ru-RU" dirty="0"/>
              <a:t>WM_QUIT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B73084B5-3E04-449C-A248-FC892C87B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Шаги для создания оконного приложения для ОС </a:t>
            </a:r>
            <a:r>
              <a:rPr lang="en-US" altLang="ru-RU" sz="4000"/>
              <a:t>Windows</a:t>
            </a:r>
            <a:endParaRPr lang="ru-RU" altLang="ru-RU" sz="400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D5C253E-4121-412A-8A7B-02883F959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Регистрация класса окна</a:t>
            </a:r>
          </a:p>
          <a:p>
            <a:pPr eaLnBrk="1" hangingPunct="1"/>
            <a:r>
              <a:rPr lang="ru-RU" altLang="ru-RU"/>
              <a:t>Создание главного окна приложения</a:t>
            </a:r>
          </a:p>
          <a:p>
            <a:pPr eaLnBrk="1" hangingPunct="1"/>
            <a:r>
              <a:rPr lang="ru-RU" altLang="ru-RU"/>
              <a:t>Выборка сообщений из цикла обработки сообщений</a:t>
            </a:r>
          </a:p>
          <a:p>
            <a:pPr eaLnBrk="1" hangingPunct="1"/>
            <a:r>
              <a:rPr lang="ru-RU" altLang="ru-RU"/>
              <a:t>Обработка сообщений в оконной процедуре окна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57D04-F6F3-4E7D-86EB-A65F3D89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0B6BA-EDED-498A-8E57-C04DB2FD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окон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F6A725-8E4F-456E-8CEA-D6DD4527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Перекрывающиеся окна</a:t>
            </a:r>
            <a:r>
              <a:rPr lang="en-US"/>
              <a:t> (Overlapped Window)</a:t>
            </a:r>
          </a:p>
          <a:p>
            <a:r>
              <a:rPr lang="ru-RU"/>
              <a:t>Всплывающие окна </a:t>
            </a:r>
            <a:r>
              <a:rPr lang="en-US"/>
              <a:t>(Pop-up Windows)</a:t>
            </a:r>
          </a:p>
          <a:p>
            <a:r>
              <a:rPr lang="ru-RU"/>
              <a:t>Дочерние окна (</a:t>
            </a:r>
            <a:r>
              <a:rPr lang="en-US"/>
              <a:t>Child Window)</a:t>
            </a:r>
          </a:p>
          <a:p>
            <a:r>
              <a:rPr lang="ru-RU"/>
              <a:t>Окно для отправки и получения сообщений (</a:t>
            </a:r>
            <a:r>
              <a:rPr lang="en-US"/>
              <a:t>Message-only window</a:t>
            </a:r>
            <a:r>
              <a:rPr lang="ru-RU"/>
              <a:t>)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9C160-4E24-4936-BE25-0B21C32E1799}"/>
              </a:ext>
            </a:extLst>
          </p:cNvPr>
          <p:cNvSpPr txBox="1"/>
          <p:nvPr/>
        </p:nvSpPr>
        <p:spPr>
          <a:xfrm>
            <a:off x="251520" y="6411913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https://docs.microsoft.com/en-us/windows/win32/winmsg/window-features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9759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3"/>
  <p:tag name="ARTICULATE_PROJECT_OPEN" val="0"/>
  <p:tag name="ISPRING_UUID" val="{BCFE49CC-A63A-4F6F-BA9C-4117ACD13012}"/>
  <p:tag name="ISPRING_RESOURCE_FOLDER" val="D:\teaching\2009\cg\lectures\01\lec01\"/>
  <p:tag name="FLASHSPRING_BG_AUDIO_DURATION_TAG" val="0.000000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830</TotalTime>
  <Words>2857</Words>
  <Application>Microsoft Office PowerPoint</Application>
  <PresentationFormat>Экран (4:3)</PresentationFormat>
  <Paragraphs>497</Paragraphs>
  <Slides>72</Slides>
  <Notes>54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80" baseType="lpstr">
      <vt:lpstr>Tahoma</vt:lpstr>
      <vt:lpstr>Arial</vt:lpstr>
      <vt:lpstr>Calibri</vt:lpstr>
      <vt:lpstr>Constantia</vt:lpstr>
      <vt:lpstr>Wingdings 2</vt:lpstr>
      <vt:lpstr>Courier New</vt:lpstr>
      <vt:lpstr>Wingdings</vt:lpstr>
      <vt:lpstr>Поток</vt:lpstr>
      <vt:lpstr>Основы создания графических приложений в системе Windows</vt:lpstr>
      <vt:lpstr>Графический интерфейс пользователя</vt:lpstr>
      <vt:lpstr>Приложения в Windows</vt:lpstr>
      <vt:lpstr>Функция WinMain()</vt:lpstr>
      <vt:lpstr>Простейшее приложение Windows</vt:lpstr>
      <vt:lpstr>WinMain</vt:lpstr>
      <vt:lpstr>Окно</vt:lpstr>
      <vt:lpstr>Презентация PowerPoint</vt:lpstr>
      <vt:lpstr>Типы окон</vt:lpstr>
      <vt:lpstr>Главное окно приложения</vt:lpstr>
      <vt:lpstr>Элементы окна</vt:lpstr>
      <vt:lpstr>Области окна</vt:lpstr>
      <vt:lpstr>Элементы управления (controls)</vt:lpstr>
      <vt:lpstr>Диалоговые окна</vt:lpstr>
      <vt:lpstr>Диалоговые окна</vt:lpstr>
      <vt:lpstr>Стандартные диалоговые окна</vt:lpstr>
      <vt:lpstr>Пример диалогового окна</vt:lpstr>
      <vt:lpstr>Окна сообщений (Message boxes)</vt:lpstr>
      <vt:lpstr>Пример окна сообщения</vt:lpstr>
      <vt:lpstr>Приложение HelloWorld</vt:lpstr>
      <vt:lpstr>Окно рабочего стола (Desktop Window)</vt:lpstr>
      <vt:lpstr>Создание окна</vt:lpstr>
      <vt:lpstr>Имя класса окна (Window Class Name)</vt:lpstr>
      <vt:lpstr>Предопределенные классы окон</vt:lpstr>
      <vt:lpstr>Регистрация класса окна</vt:lpstr>
      <vt:lpstr>Презентация PowerPoint</vt:lpstr>
      <vt:lpstr>Имя окна</vt:lpstr>
      <vt:lpstr>Стили окна</vt:lpstr>
      <vt:lpstr>Положение и размеры окна</vt:lpstr>
      <vt:lpstr>Презентация PowerPoint</vt:lpstr>
      <vt:lpstr>Дескриптор родительского окна</vt:lpstr>
      <vt:lpstr>Идентификатор меню или идентификатор дочернего окна</vt:lpstr>
      <vt:lpstr>Окно с меню</vt:lpstr>
      <vt:lpstr>Дескриптор экземпляра приложения (HINSTANCE)</vt:lpstr>
      <vt:lpstr>Дескриптор Окна (Window Handle)</vt:lpstr>
      <vt:lpstr>Демо</vt:lpstr>
      <vt:lpstr>Создание окна на основе зарегистрированного класса</vt:lpstr>
      <vt:lpstr>Презентация PowerPoint</vt:lpstr>
      <vt:lpstr>Сообщения</vt:lpstr>
      <vt:lpstr>Что такое сообщение?</vt:lpstr>
      <vt:lpstr>Маршрутизация сообщений и очередь сообщений</vt:lpstr>
      <vt:lpstr>Презентация PowerPoint</vt:lpstr>
      <vt:lpstr>Обработка сообщений</vt:lpstr>
      <vt:lpstr>Цикл выборки (обработки) сообщений</vt:lpstr>
      <vt:lpstr>Простейший цикл обработки сообщений</vt:lpstr>
      <vt:lpstr>Оконная процедура</vt:lpstr>
      <vt:lpstr>Требования к оконной процедуре</vt:lpstr>
      <vt:lpstr>Структура оконной процедуры</vt:lpstr>
      <vt:lpstr>Оконная процедура по умолчанию</vt:lpstr>
      <vt:lpstr>Пример простейшей оконной процедуры главного окна приложения</vt:lpstr>
      <vt:lpstr>Перегрузка (Subclassing) оконной процедуры</vt:lpstr>
      <vt:lpstr>Принцип SubClassing’а</vt:lpstr>
      <vt:lpstr>Принцип сабклассинга</vt:lpstr>
      <vt:lpstr>Виды Subclassing’а</vt:lpstr>
      <vt:lpstr>Superclassing</vt:lpstr>
      <vt:lpstr>Собираем всё вместе</vt:lpstr>
      <vt:lpstr>Результат</vt:lpstr>
      <vt:lpstr>Часто используемые сообщения</vt:lpstr>
      <vt:lpstr>Сообщение WM_CREATE</vt:lpstr>
      <vt:lpstr>Сообщение WM_MOVE</vt:lpstr>
      <vt:lpstr>Сообщение WM_SIZE</vt:lpstr>
      <vt:lpstr>Особенности графического вывода в многозадачной среде</vt:lpstr>
      <vt:lpstr>Эта ситуация динамически изменяется</vt:lpstr>
      <vt:lpstr>Презентация PowerPoint</vt:lpstr>
      <vt:lpstr>Роль операционной системы Windows</vt:lpstr>
      <vt:lpstr>Презентация PowerPoint</vt:lpstr>
      <vt:lpstr>Сообщение WM_ERASEBKGND</vt:lpstr>
      <vt:lpstr>Сообщение WM_PAINT</vt:lpstr>
      <vt:lpstr>Обработка сообщения WM_PAINT</vt:lpstr>
      <vt:lpstr>Сообщение WM_DESTROY</vt:lpstr>
      <vt:lpstr>Сообщение WM_QUIT</vt:lpstr>
      <vt:lpstr>Шаги для создания оконного приложения для ОС Windows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Alexey Malov</cp:lastModifiedBy>
  <cp:revision>83</cp:revision>
  <dcterms:created xsi:type="dcterms:W3CDTF">2006-09-18T21:13:12Z</dcterms:created>
  <dcterms:modified xsi:type="dcterms:W3CDTF">2022-02-15T22:38:43Z</dcterms:modified>
</cp:coreProperties>
</file>